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63" r:id="rId3"/>
    <p:sldId id="258" r:id="rId4"/>
    <p:sldId id="265" r:id="rId5"/>
    <p:sldId id="266" r:id="rId6"/>
    <p:sldId id="259" r:id="rId7"/>
    <p:sldId id="267" r:id="rId8"/>
    <p:sldId id="270" r:id="rId9"/>
    <p:sldId id="268" r:id="rId10"/>
    <p:sldId id="271" r:id="rId11"/>
    <p:sldId id="260" r:id="rId12"/>
    <p:sldId id="273" r:id="rId13"/>
    <p:sldId id="291" r:id="rId14"/>
    <p:sldId id="274" r:id="rId15"/>
    <p:sldId id="277" r:id="rId16"/>
    <p:sldId id="278" r:id="rId17"/>
    <p:sldId id="290" r:id="rId18"/>
    <p:sldId id="287" r:id="rId19"/>
    <p:sldId id="262" r:id="rId2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CFC8535C-B33D-4220-B861-D222B773D9DA}">
          <p14:sldIdLst>
            <p14:sldId id="257"/>
          </p14:sldIdLst>
        </p14:section>
        <p14:section name="Einleitung" id="{709902A8-7DF7-454A-8514-22C0EEB613C9}">
          <p14:sldIdLst>
            <p14:sldId id="263"/>
            <p14:sldId id="258"/>
            <p14:sldId id="265"/>
            <p14:sldId id="266"/>
          </p14:sldIdLst>
        </p14:section>
        <p14:section name="Risikoreduktion" id="{34AB6AC7-2BBE-47DD-84CE-ED667EADC770}">
          <p14:sldIdLst>
            <p14:sldId id="259"/>
            <p14:sldId id="267"/>
            <p14:sldId id="270"/>
            <p14:sldId id="268"/>
            <p14:sldId id="271"/>
          </p14:sldIdLst>
        </p14:section>
        <p14:section name="Basisrisiko" id="{1B21B8DD-9511-49A4-9E18-C3B16852D455}">
          <p14:sldIdLst>
            <p14:sldId id="260"/>
            <p14:sldId id="273"/>
            <p14:sldId id="291"/>
            <p14:sldId id="274"/>
          </p14:sldIdLst>
        </p14:section>
        <p14:section name="Übungen" id="{811F2940-9854-49EA-8198-9B861B2025E7}">
          <p14:sldIdLst>
            <p14:sldId id="277"/>
            <p14:sldId id="278"/>
            <p14:sldId id="290"/>
            <p14:sldId id="287"/>
          </p14:sldIdLst>
        </p14:section>
        <p14:section name="Quellen" id="{02BC8D4D-0641-4E02-AAE8-D34F731BB1B7}">
          <p14:sldIdLst>
            <p14:sldId id="262"/>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cher, Sandro" initials="ZS" lastIdx="1" clrIdx="0">
    <p:extLst>
      <p:ext uri="{19B8F6BF-5375-455C-9EA6-DF929625EA0E}">
        <p15:presenceInfo xmlns:p15="http://schemas.microsoft.com/office/powerpoint/2012/main" userId="S-1-5-21-1593569456-1174692281-3641546719-42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91AD"/>
    <a:srgbClr val="FF6700"/>
    <a:srgbClr val="F9E4DC"/>
    <a:srgbClr val="D45500"/>
    <a:srgbClr val="FFFFFF"/>
    <a:srgbClr val="ECECEC"/>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57" autoAdjust="0"/>
    <p:restoredTop sz="74570" autoAdjust="0"/>
  </p:normalViewPr>
  <p:slideViewPr>
    <p:cSldViewPr snapToGrid="0">
      <p:cViewPr varScale="1">
        <p:scale>
          <a:sx n="65" d="100"/>
          <a:sy n="65" d="100"/>
        </p:scale>
        <p:origin x="1613" y="53"/>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150667-8488-4FE0-AF7C-730110F7F103}" type="datetimeFigureOut">
              <a:rPr lang="de-DE" smtClean="0"/>
              <a:t>13.02.2025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BEF4E1-E1E2-49F7-9A59-E155D4FD0B51}" type="slidenum">
              <a:rPr lang="de-DE" smtClean="0"/>
              <a:t>‹Nr.›</a:t>
            </a:fld>
            <a:endParaRPr lang="de-DE"/>
          </a:p>
        </p:txBody>
      </p:sp>
    </p:spTree>
    <p:extLst>
      <p:ext uri="{BB962C8B-B14F-4D97-AF65-F5344CB8AC3E}">
        <p14:creationId xmlns:p14="http://schemas.microsoft.com/office/powerpoint/2010/main" val="4157287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esundheitsinformation.de/frueherkennung.html"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mpib-berlin.mpg.de/unstatistik-diabetes-II-risiko"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Bei Gesundheitsentscheidungen dient eine Risikoreduktion dazu, verschiedene Behandlungsoptionen miteinander zu vergleichen. Auf den folgenden Seiten können Sie Risikoreduktionen genauer unter die Lupe nehmen.</a:t>
            </a:r>
            <a:br>
              <a:rPr lang="de-DE" sz="1200" dirty="0" smtClean="0"/>
            </a:br>
            <a:r>
              <a:rPr lang="de-DE" sz="1200" dirty="0" smtClean="0"/>
              <a:t/>
            </a:r>
            <a:br>
              <a:rPr lang="de-DE" sz="1200" dirty="0" smtClean="0"/>
            </a:br>
            <a:r>
              <a:rPr lang="de-DE" sz="1200" dirty="0" smtClean="0"/>
              <a:t>Schritt für Schritt erfahren Sie anhand verschiedener Beispiele und Übungen, wie Risikoreduktionen interpretiert werden und was dabei zu beachten ist.</a:t>
            </a:r>
            <a:br>
              <a:rPr lang="de-DE" sz="1200" dirty="0" smtClean="0"/>
            </a:br>
            <a:r>
              <a:rPr lang="de-DE" sz="1200" dirty="0" smtClean="0"/>
              <a:t/>
            </a:r>
            <a:br>
              <a:rPr lang="de-DE" sz="1200" dirty="0" smtClean="0"/>
            </a:br>
            <a:r>
              <a:rPr lang="de-DE" sz="1200" dirty="0" smtClean="0"/>
              <a:t>Lassen Sie uns mit einem vertrauten Beispiel starten.</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a:t>
            </a:fld>
            <a:endParaRPr lang="de-DE"/>
          </a:p>
        </p:txBody>
      </p:sp>
    </p:spTree>
    <p:extLst>
      <p:ext uri="{BB962C8B-B14F-4D97-AF65-F5344CB8AC3E}">
        <p14:creationId xmlns:p14="http://schemas.microsoft.com/office/powerpoint/2010/main" val="3097156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Relative Risikoreduktion:</a:t>
            </a:r>
          </a:p>
          <a:p>
            <a:r>
              <a:rPr lang="de-DE" dirty="0" smtClean="0"/>
              <a:t>Richtige</a:t>
            </a:r>
            <a:r>
              <a:rPr lang="de-DE" baseline="0" dirty="0" smtClean="0"/>
              <a:t> Antwort: 50%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Mit der der Behandlung werden 5 Erkrankungen verhindert. Ohne Behandlung erkranken 10 Personen. Mit der Behandlung wird also die Hälfte vor der Erkrankung geschützt. Die relative Risikoreduktion liegt also bei 50%.</a:t>
            </a:r>
          </a:p>
          <a:p>
            <a:endParaRPr lang="de-DE" dirty="0" smtClean="0"/>
          </a:p>
          <a:p>
            <a:r>
              <a:rPr lang="de-DE" b="1" dirty="0" smtClean="0"/>
              <a:t>Absolute Risikoreduktion:</a:t>
            </a:r>
          </a:p>
          <a:p>
            <a:r>
              <a:rPr lang="de-DE" dirty="0" smtClean="0"/>
              <a:t>Richtige</a:t>
            </a:r>
            <a:r>
              <a:rPr lang="de-DE" baseline="0" dirty="0" smtClean="0"/>
              <a:t> Antwort: 5%(Punkte)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Es erkranken 10 von 100 Personen ohne Behandlung und 5 von 100 Personen mit Behandlung. Mit Behandlung erkranken also 5 von 100 Personen weniger. Anders ausgedrückt: 10% - 5% = 5%</a:t>
            </a:r>
            <a:endParaRPr lang="de-DE" sz="1400"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10</a:t>
            </a:fld>
            <a:endParaRPr lang="de-DE"/>
          </a:p>
        </p:txBody>
      </p:sp>
    </p:spTree>
    <p:extLst>
      <p:ext uri="{BB962C8B-B14F-4D97-AF65-F5344CB8AC3E}">
        <p14:creationId xmlns:p14="http://schemas.microsoft.com/office/powerpoint/2010/main" val="1116803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In diesem Beispiel geht es um das Risiko in den nächsten 10 Jahren erstmalig einen Herzinfarkt zu erleiden. Das Risiko hängt von verschiedenen Faktoren ab und kann von Mensch zu Mensch sehr unterschiedlich sein. Die Grafik zeigt zwei Gruppen mit unterschiedlichem Basisrisiko. </a:t>
            </a:r>
          </a:p>
          <a:p>
            <a:pPr marL="0" indent="0">
              <a:buNone/>
            </a:pPr>
            <a:r>
              <a:rPr lang="de-DE" sz="1200" dirty="0" smtClean="0"/>
              <a:t>Das Basisrisiko gibt an, wie viele Personen ohne jegliche Behandlung in unserem Fall in den nächsten 10 Jahren erstmalig einen Herzinfarkt erleiden.</a:t>
            </a:r>
          </a:p>
          <a:p>
            <a:pPr marL="0" indent="0">
              <a:buNone/>
            </a:pPr>
            <a:r>
              <a:rPr lang="de-DE" sz="1200" dirty="0" smtClean="0"/>
              <a:t>Durch die Behandlung mit einem bestimmten Medikament kann das Risiko um relativ 20 % gesenkt werden.</a:t>
            </a:r>
          </a:p>
          <a:p>
            <a:pPr marL="0" indent="0">
              <a:buNone/>
            </a:pPr>
            <a:r>
              <a:rPr lang="de-DE" sz="1200" b="1" dirty="0" smtClean="0"/>
              <a:t>Lassen Sie uns nun gemeinsam überprüfen, welchen Einfluss das individuelle Basisrisiko auf den Nutzen der Behandlung hat.</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11</a:t>
            </a:fld>
            <a:endParaRPr lang="de-DE"/>
          </a:p>
        </p:txBody>
      </p:sp>
    </p:spTree>
    <p:extLst>
      <p:ext uri="{BB962C8B-B14F-4D97-AF65-F5344CB8AC3E}">
        <p14:creationId xmlns:p14="http://schemas.microsoft.com/office/powerpoint/2010/main" val="2037922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Personen mit hohem Basisrisiko</a:t>
            </a:r>
          </a:p>
          <a:p>
            <a:r>
              <a:rPr lang="de-DE" b="1" dirty="0" smtClean="0"/>
              <a:t>Relative Risikoreduktion = 20%</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Mit der Behandlung erkranken nur 16 Personen. Ohne Behandlung erkranken 20 Personen. Mit der Behandlung werden also 4 von 20 Erkrankungen verhindert. RRR = 4/20 = 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smtClean="0"/>
              <a:t>Absolute Risikoreduktion = 4%(Punkte)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Ohne Behandlung erkranken 20 von 100 Personen. Mit der der Behandlung erkranken nur 16 von 100 Personen. Mit der Behandlung erkranken also 4 von 100 Personen weniger. ARR = 20% - 16% = 4%.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12</a:t>
            </a:fld>
            <a:endParaRPr lang="de-DE"/>
          </a:p>
        </p:txBody>
      </p:sp>
    </p:spTree>
    <p:extLst>
      <p:ext uri="{BB962C8B-B14F-4D97-AF65-F5344CB8AC3E}">
        <p14:creationId xmlns:p14="http://schemas.microsoft.com/office/powerpoint/2010/main" val="3520580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Personen mit hohem Basisrisiko</a:t>
            </a:r>
          </a:p>
          <a:p>
            <a:r>
              <a:rPr lang="de-DE" b="1" dirty="0" smtClean="0"/>
              <a:t>Relative Risikoreduktion = 20%</a:t>
            </a:r>
          </a:p>
          <a:p>
            <a:r>
              <a:rPr lang="de-DE" dirty="0" smtClean="0"/>
              <a:t>Mit der der Behandlung erkranken nur 4 Personen. Ohne Behandlung erkranken 5 Personen. Mit der Behandlung wird also 1 von 5 Erkrankungen verhindert. RRR = 1/5 = 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smtClean="0"/>
              <a:t>Absolute Risikoreduktion = 1%(Punkt)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Ohne Behandlung erkranken 5 von 100 Personen. Mit der der Behandlung erkranken nur 4</a:t>
            </a:r>
            <a:r>
              <a:rPr lang="de-DE" baseline="0" dirty="0" smtClean="0"/>
              <a:t> </a:t>
            </a:r>
            <a:r>
              <a:rPr lang="de-DE" dirty="0" smtClean="0"/>
              <a:t>von 100 Personen. Mit der Behandlung erkrankt also 1 von 100 Personen weniger. ARR = 5% - 4% = 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13</a:t>
            </a:fld>
            <a:endParaRPr lang="de-DE"/>
          </a:p>
        </p:txBody>
      </p:sp>
    </p:spTree>
    <p:extLst>
      <p:ext uri="{BB962C8B-B14F-4D97-AF65-F5344CB8AC3E}">
        <p14:creationId xmlns:p14="http://schemas.microsoft.com/office/powerpoint/2010/main" val="1397280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smtClean="0"/>
              <a:t>Obwohl die relative Risikoreduktion in beiden Gruppen identisch war, unterscheidet sich der Nutzen für die Personen je nach Basisrisiko.</a:t>
            </a:r>
          </a:p>
          <a:p>
            <a:pPr marL="0" indent="0">
              <a:buNone/>
            </a:pPr>
            <a:r>
              <a:rPr lang="de-DE" sz="1200" dirty="0" smtClean="0"/>
              <a:t>Während bei 4 von 100 Personen mit hohem Basisrisiko ein Herzinfarkt durch das Medikament verhindert werden kann, profitiert nur 1 von 100 Personen mit niedrigem Basisrisiko. Der Nutzen des Medikamentes ist also von dem Risiko abhängig, einen Herzinfarkt zu erleiden.</a:t>
            </a:r>
          </a:p>
          <a:p>
            <a:pPr marL="0" indent="0">
              <a:buNone/>
            </a:pPr>
            <a:r>
              <a:rPr lang="de-DE" sz="1200" dirty="0" smtClean="0"/>
              <a:t>Halten Sie für Entscheidungen daher Ausschau nach absoluten Risikoreduktionen in Verbindung mit dem Basisrisiko.</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14</a:t>
            </a:fld>
            <a:endParaRPr lang="de-DE"/>
          </a:p>
        </p:txBody>
      </p:sp>
    </p:spTree>
    <p:extLst>
      <p:ext uri="{BB962C8B-B14F-4D97-AF65-F5344CB8AC3E}">
        <p14:creationId xmlns:p14="http://schemas.microsoft.com/office/powerpoint/2010/main" val="1525217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smtClean="0"/>
              <a:t>Vielleicht ist Ihnen aufgefallen, dass in unseren Beispielen die Vergleichsgruppen immer gleichgroß waren. Das ist aber nicht immer so. In den nachfolgenden Übungen lernen Sie die Berechnung der absoluten und relativen Risikoreduktion, wenn die Gruppen nicht gleichgroß sind.</a:t>
            </a:r>
          </a:p>
          <a:p>
            <a:pPr marL="0" indent="0">
              <a:buNone/>
            </a:pPr>
            <a:r>
              <a:rPr lang="de-DE" sz="1200" dirty="0" smtClean="0"/>
              <a:t>Außerdem finden Sie ein Beispiel, wie Werbung von Pharmaunternehmen auch </a:t>
            </a:r>
            <a:r>
              <a:rPr lang="de-DE" sz="1200" dirty="0" err="1" smtClean="0"/>
              <a:t>Ärzt</a:t>
            </a:r>
            <a:r>
              <a:rPr lang="de-DE" sz="1200" dirty="0" smtClean="0"/>
              <a:t>*innen beeinflussen kann.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Da die Gruppengrößen nun unterschiedlich groß sind, können wir die erkrankten Personen nicht mehr einfach ins Verhältnis setzen. Wir müssen daher als Erstes die Ereignisraten berechnen. Die Ereignisrate beschreibt die relative Häufigkeit, in der das Ereignis in einer Gruppe auftritt. In unserem Beispiel sind das die Personen, die ohne beziehungsweise mit Behandlung erkranken.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Berechnen Sie die relative und absolute Risikoreduktion für das folgende fiktive Beispiel.</a:t>
            </a:r>
          </a:p>
          <a:p>
            <a:pPr marL="0" indent="0">
              <a:buNone/>
            </a:pPr>
            <a:endParaRPr lang="de-DE"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Ereignisrate </a:t>
            </a:r>
            <a:r>
              <a:rPr lang="de-DE" sz="1200" u="sng" dirty="0" smtClean="0"/>
              <a:t>ohne</a:t>
            </a:r>
            <a:r>
              <a:rPr lang="de-DE" sz="1200" dirty="0" smtClean="0"/>
              <a:t> Behandlung = 6/85 = 7%</a:t>
            </a:r>
            <a:r>
              <a:rPr lang="de-DE" dirty="0" smtClean="0"/>
              <a:t/>
            </a:r>
            <a:br>
              <a:rPr lang="de-DE" dirty="0" smtClean="0"/>
            </a:br>
            <a:r>
              <a:rPr lang="de-DE" sz="1200" dirty="0" smtClean="0"/>
              <a:t>Ereignisrate </a:t>
            </a:r>
            <a:r>
              <a:rPr lang="de-DE" sz="1200" u="sng" dirty="0" smtClean="0"/>
              <a:t>mit</a:t>
            </a:r>
            <a:r>
              <a:rPr lang="de-DE" sz="1200" dirty="0" smtClean="0"/>
              <a:t> Behandlung    = 3/75 = 4%</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indent="0">
              <a:buNone/>
            </a:pPr>
            <a:endParaRPr lang="de-DE" sz="1200" dirty="0" smtClean="0"/>
          </a:p>
          <a:p>
            <a:pPr marL="0" indent="0">
              <a:buNone/>
            </a:pPr>
            <a:endParaRPr lang="de-DE" sz="1200"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15</a:t>
            </a:fld>
            <a:endParaRPr lang="de-DE"/>
          </a:p>
        </p:txBody>
      </p:sp>
    </p:spTree>
    <p:extLst>
      <p:ext uri="{BB962C8B-B14F-4D97-AF65-F5344CB8AC3E}">
        <p14:creationId xmlns:p14="http://schemas.microsoft.com/office/powerpoint/2010/main" val="4486964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solidFill>
                  <a:srgbClr val="212529"/>
                </a:solidFill>
              </a:rPr>
              <a:t>Statt in einer übersichtlichen Grafik finden Sie die Ergebnisse nun in einer Tabelle. Weiterhin hat sich die Bezeichnung der Gruppen verändert. Die Kontrollgruppe hat keine Behandlung erhalten. Die Interventionsgruppe hat eine Behandlung erhalten.</a:t>
            </a:r>
            <a:endParaRPr lang="de-DE" sz="1200"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16</a:t>
            </a:fld>
            <a:endParaRPr lang="de-DE"/>
          </a:p>
        </p:txBody>
      </p:sp>
    </p:spTree>
    <p:extLst>
      <p:ext uri="{BB962C8B-B14F-4D97-AF65-F5344CB8AC3E}">
        <p14:creationId xmlns:p14="http://schemas.microsoft.com/office/powerpoint/2010/main" val="4146995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smtClean="0"/>
              <a:t>Ein großes Pharmaunternehmen macht für eines seiner neuen Medikamente Werbung. </a:t>
            </a:r>
          </a:p>
          <a:p>
            <a:pPr marL="0" indent="0">
              <a:buNone/>
            </a:pPr>
            <a:r>
              <a:rPr lang="de-DE" sz="1200" dirty="0" smtClean="0"/>
              <a:t>Durch das neue Medikament sinkt die Sterblichkeit durch Herz-Kreislauf-Erkrankungen bei Personen mit Herzinsuffizienz (Herzschwäche) um </a:t>
            </a:r>
            <a:r>
              <a:rPr lang="de-DE" sz="1200" b="1" dirty="0" smtClean="0"/>
              <a:t>20%</a:t>
            </a:r>
            <a:r>
              <a:rPr lang="de-DE" sz="1200" dirty="0" smtClean="0"/>
              <a:t>. </a:t>
            </a:r>
          </a:p>
          <a:p>
            <a:pPr marL="0" indent="0">
              <a:buNone/>
            </a:pPr>
            <a:r>
              <a:rPr lang="de-DE" sz="1200" dirty="0" smtClean="0"/>
              <a:t>In einer Studie wurde das neue Medikament (</a:t>
            </a:r>
            <a:r>
              <a:rPr lang="de-DE" sz="1200" dirty="0" err="1" smtClean="0"/>
              <a:t>Entresto</a:t>
            </a:r>
            <a:r>
              <a:rPr lang="de-DE" sz="1200" dirty="0" smtClean="0"/>
              <a:t>) mit einem bewährten Mittel (</a:t>
            </a:r>
            <a:r>
              <a:rPr lang="de-DE" sz="1200" dirty="0" err="1" smtClean="0"/>
              <a:t>Enalapril</a:t>
            </a:r>
            <a:r>
              <a:rPr lang="de-DE" sz="1200" dirty="0" smtClean="0"/>
              <a:t>) verglichen. Dabei kam es zu folgenden Ergebnissen:</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17</a:t>
            </a:fld>
            <a:endParaRPr lang="de-DE"/>
          </a:p>
        </p:txBody>
      </p:sp>
    </p:spTree>
    <p:extLst>
      <p:ext uri="{BB962C8B-B14F-4D97-AF65-F5344CB8AC3E}">
        <p14:creationId xmlns:p14="http://schemas.microsoft.com/office/powerpoint/2010/main" val="3236436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Ihrem Alltag begegnen Ihnen häufig Prozentangaben. Aber was sagen diese tatsächlich aus? Stellen Sie sich vor, Sie stehen im Supermarkt vor dem Kühlregal mit Sonderangeboten. Ihnen fallen zwei reduzierte Joghurts auf. Durch welchen Preisnachlass sparen Sie am meisten?</a:t>
            </a:r>
            <a:br>
              <a:rPr lang="de-DE" dirty="0" smtClean="0"/>
            </a:br>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2</a:t>
            </a:fld>
            <a:endParaRPr lang="de-DE"/>
          </a:p>
        </p:txBody>
      </p:sp>
    </p:spTree>
    <p:extLst>
      <p:ext uri="{BB962C8B-B14F-4D97-AF65-F5344CB8AC3E}">
        <p14:creationId xmlns:p14="http://schemas.microsoft.com/office/powerpoint/2010/main" val="3971239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Gelber</a:t>
            </a:r>
            <a:r>
              <a:rPr lang="de-DE" baseline="0" dirty="0" smtClean="0"/>
              <a:t> Joghurt: falsche Antwort</a:t>
            </a:r>
            <a:br>
              <a:rPr lang="de-DE" baseline="0" dirty="0" smtClean="0"/>
            </a:br>
            <a:r>
              <a:rPr lang="de-DE" sz="1200" b="1" i="0" dirty="0" smtClean="0">
                <a:solidFill>
                  <a:srgbClr val="212529"/>
                </a:solidFill>
                <a:effectLst/>
              </a:rPr>
              <a:t>50% von was?</a:t>
            </a:r>
          </a:p>
          <a:p>
            <a:r>
              <a:rPr lang="de-DE" sz="1200" b="0" i="0" dirty="0" smtClean="0">
                <a:solidFill>
                  <a:srgbClr val="212529"/>
                </a:solidFill>
                <a:effectLst/>
              </a:rPr>
              <a:t>Lassen Sie sich nicht täuschen: Entscheidend für den Spareffekt sind nicht allein die Prozentangaben. Wichtig ist außerdem der Ausgangspreis.</a:t>
            </a:r>
          </a:p>
          <a:p>
            <a:r>
              <a:rPr lang="de-DE" sz="1200" b="0" i="0" dirty="0" smtClean="0">
                <a:solidFill>
                  <a:srgbClr val="212529"/>
                </a:solidFill>
                <a:effectLst/>
              </a:rPr>
              <a:t>Obwohl der prozentuale Preisnachlass bei dem roten Joghurt geringer ist, sparen Sie 0,10€ mehr.</a:t>
            </a:r>
          </a:p>
          <a:p>
            <a:endParaRPr lang="de-DE" dirty="0" smtClean="0"/>
          </a:p>
          <a:p>
            <a:r>
              <a:rPr lang="de-DE" dirty="0" smtClean="0"/>
              <a:t>Roter</a:t>
            </a:r>
            <a:r>
              <a:rPr lang="de-DE" baseline="0" dirty="0" smtClean="0"/>
              <a:t> Joghurt: richtige Antwort</a:t>
            </a:r>
          </a:p>
          <a:p>
            <a:r>
              <a:rPr lang="de-DE" sz="1200" b="1" dirty="0" smtClean="0">
                <a:solidFill>
                  <a:srgbClr val="212529"/>
                </a:solidFill>
              </a:rPr>
              <a:t>30</a:t>
            </a:r>
            <a:r>
              <a:rPr lang="de-DE" sz="1200" b="1" i="0" dirty="0" smtClean="0">
                <a:solidFill>
                  <a:srgbClr val="212529"/>
                </a:solidFill>
                <a:effectLst/>
              </a:rPr>
              <a:t>% von was?</a:t>
            </a:r>
          </a:p>
          <a:p>
            <a:r>
              <a:rPr lang="de-DE" sz="1200" b="0" i="0" dirty="0" smtClean="0">
                <a:solidFill>
                  <a:srgbClr val="212529"/>
                </a:solidFill>
                <a:effectLst/>
              </a:rPr>
              <a:t>Sie haben Recht: Entscheidend für den Spareffekt sind nicht allein die Prozentangaben. Wichtig ist außerdem der Ausgangspreis. Obwohl der prozentuale Preisnachlass bei dem roten Joghurt geringer ist, sparen Sie 0,10€ mehr.</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3</a:t>
            </a:fld>
            <a:endParaRPr lang="de-DE"/>
          </a:p>
        </p:txBody>
      </p:sp>
    </p:spTree>
    <p:extLst>
      <p:ext uri="{BB962C8B-B14F-4D97-AF65-F5344CB8AC3E}">
        <p14:creationId xmlns:p14="http://schemas.microsoft.com/office/powerpoint/2010/main" val="3906051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In Gesundheitsfragen interessieren uns nicht reduzierte Preise, sondern die Reduktion von Risiken.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Stellen Sie sich vor, Sie wollen sich zu einer </a:t>
            </a:r>
            <a:r>
              <a:rPr lang="de-DE" u="sng" dirty="0" smtClean="0">
                <a:solidFill>
                  <a:srgbClr val="D45500"/>
                </a:solidFill>
              </a:rPr>
              <a:t>Krebs-Früherkennungsuntersuchung</a:t>
            </a:r>
            <a:r>
              <a:rPr lang="de-DE" dirty="0" smtClean="0"/>
              <a:t> informieren und finden folgende Anzeigen.</a:t>
            </a:r>
            <a:endParaRPr lang="de-DE" sz="1200" dirty="0" smtClean="0"/>
          </a:p>
          <a:p>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smtClean="0"/>
              <a:t>Definition Früherkennungsuntersuchung:</a:t>
            </a:r>
            <a:r>
              <a:rPr lang="de-DE" b="1" baseline="0" dirty="0" smtClean="0"/>
              <a:t> </a:t>
            </a:r>
            <a:r>
              <a:rPr lang="de-DE" sz="1200" dirty="0" smtClean="0">
                <a:solidFill>
                  <a:schemeClr val="tx1"/>
                </a:solidFill>
              </a:rPr>
              <a:t>Früherkennungsuntersuchungen werden bei gesunden Menschen durchgeführt. Die Menschen zeigen keine Anzeichen für die gesuchte Krankheit.</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4</a:t>
            </a:fld>
            <a:endParaRPr lang="de-DE"/>
          </a:p>
        </p:txBody>
      </p:sp>
    </p:spTree>
    <p:extLst>
      <p:ext uri="{BB962C8B-B14F-4D97-AF65-F5344CB8AC3E}">
        <p14:creationId xmlns:p14="http://schemas.microsoft.com/office/powerpoint/2010/main" val="710027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solidFill>
                  <a:srgbClr val="212529"/>
                </a:solidFill>
              </a:rPr>
              <a:t>Sie haben es wahrscheinlich bereits geahnt: Die Art und Weise, wie der Nutzen dargestellt wird, beeinflusst Ihre Entscheidung.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solidFill>
                  <a:srgbClr val="212529"/>
                </a:solidFill>
              </a:rPr>
              <a:t>Beide Aussagen beziehen sich auf die gleiche Früherkennung und sind statistisch korrekt. Sie haben jedoch eine unterschiedliche Aussagekraft.</a:t>
            </a:r>
            <a:r>
              <a:rPr lang="de-DE" sz="1200" baseline="0" dirty="0" smtClean="0">
                <a:solidFill>
                  <a:srgbClr val="212529"/>
                </a:solidFill>
              </a:rPr>
              <a:t> </a:t>
            </a:r>
            <a:r>
              <a:rPr lang="de-DE" sz="1200" dirty="0" smtClean="0">
                <a:solidFill>
                  <a:srgbClr val="212529"/>
                </a:solidFill>
              </a:rPr>
              <a:t>Schauen wir uns zunächst an, wie die Ergebnisse entstanden sind.</a:t>
            </a:r>
            <a:endParaRPr lang="de-DE" sz="1200" b="0" i="0" dirty="0" smtClean="0">
              <a:solidFill>
                <a:srgbClr val="212529"/>
              </a:solidFill>
              <a:effectLst/>
            </a:endParaRP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5</a:t>
            </a:fld>
            <a:endParaRPr lang="de-DE"/>
          </a:p>
        </p:txBody>
      </p:sp>
    </p:spTree>
    <p:extLst>
      <p:ext uri="{BB962C8B-B14F-4D97-AF65-F5344CB8AC3E}">
        <p14:creationId xmlns:p14="http://schemas.microsoft.com/office/powerpoint/2010/main" val="3912088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Eine </a:t>
            </a:r>
            <a:r>
              <a:rPr lang="de-DE" u="sng" dirty="0" smtClean="0">
                <a:solidFill>
                  <a:srgbClr val="D45500"/>
                </a:solidFill>
              </a:rPr>
              <a:t>randomisiert-kontrollierte Studie</a:t>
            </a:r>
            <a:r>
              <a:rPr lang="de-DE" u="none" dirty="0" smtClean="0">
                <a:solidFill>
                  <a:srgbClr val="D45500"/>
                </a:solidFill>
              </a:rPr>
              <a:t> </a:t>
            </a:r>
            <a:r>
              <a:rPr lang="de-DE" dirty="0" smtClean="0"/>
              <a:t>kam zu dem Ergebnis, dass mit der Früherkennung eine Person weniger an Krebs verstirbt als ohne Früherkennung.</a:t>
            </a:r>
          </a:p>
          <a:p>
            <a:endParaRPr lang="de-DE"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Wie ist es möglich, dass eine Person Unterschied als 0,1% und 25% dargestellt werden kann?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Um das besser zu verstehen, hilft uns die Frage: </a:t>
            </a:r>
            <a:r>
              <a:rPr lang="de-DE" b="1" dirty="0" smtClean="0"/>
              <a:t>Prozent von was?</a:t>
            </a:r>
          </a:p>
          <a:p>
            <a:endParaRPr lang="de-DE" b="1" dirty="0" smtClean="0"/>
          </a:p>
          <a:p>
            <a:r>
              <a:rPr lang="de-DE" b="1" dirty="0" smtClean="0"/>
              <a:t>Definition randomisiert-kontrollierte</a:t>
            </a:r>
            <a:r>
              <a:rPr lang="de-DE" b="1" baseline="0" dirty="0" smtClean="0"/>
              <a:t> Studie:</a:t>
            </a:r>
          </a:p>
          <a:p>
            <a:r>
              <a:rPr lang="de-DE" sz="1200" dirty="0" smtClean="0">
                <a:solidFill>
                  <a:schemeClr val="tx1"/>
                </a:solidFill>
              </a:rPr>
              <a:t>Bei diesem Studientyp werden Teilnehmende zufällig einer behandelten Interventionsgruppe (Teilnehmende erhalten die Früherkennungsuntersuchung) oder einer nicht behandelten Kontrollgruppe (Teilnehmende erhalten die Früherkennungsuntersuchung nicht) zugeordnet. Es werden dadurch zwei Gruppen gebildet, die bis auf die Behandlung (Früherkennungsuntersuchung) vergleichbar sind. Diese Studien dienen dem Wirksamkeitsnachweis.</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6</a:t>
            </a:fld>
            <a:endParaRPr lang="de-DE"/>
          </a:p>
        </p:txBody>
      </p:sp>
    </p:spTree>
    <p:extLst>
      <p:ext uri="{BB962C8B-B14F-4D97-AF65-F5344CB8AC3E}">
        <p14:creationId xmlns:p14="http://schemas.microsoft.com/office/powerpoint/2010/main" val="1754462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Die 0,1% in unserem Beispiel stellt die absolute Risikoreduktion dar und bezieht sich auf die konkrete Anzahl von Personen, die einen Nutzen durch die Früherkennung haben.</a:t>
            </a:r>
          </a:p>
          <a:p>
            <a:pPr marL="0" indent="0">
              <a:buNone/>
            </a:pPr>
            <a:r>
              <a:rPr lang="de-DE" dirty="0" smtClean="0"/>
              <a:t>Die Anzahl der teilnehmenden Personen wird hierbei mit betrachtet.</a:t>
            </a:r>
          </a:p>
          <a:p>
            <a:pPr marL="0" indent="0">
              <a:buNone/>
            </a:pPr>
            <a:r>
              <a:rPr lang="de-DE" dirty="0" smtClean="0"/>
              <a:t>Durch die Früherkennung wird 1 von 1000 Personen (0,1%) gerettet.</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7</a:t>
            </a:fld>
            <a:endParaRPr lang="de-DE"/>
          </a:p>
        </p:txBody>
      </p:sp>
    </p:spTree>
    <p:extLst>
      <p:ext uri="{BB962C8B-B14F-4D97-AF65-F5344CB8AC3E}">
        <p14:creationId xmlns:p14="http://schemas.microsoft.com/office/powerpoint/2010/main" val="2043956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Die 25% in unserem Beispiel stellt die relative Risikoreduktion dar und bezieht sich auf die Anzahl der Todesfälle durch Krebs.</a:t>
            </a:r>
          </a:p>
          <a:p>
            <a:pPr marL="0" indent="0">
              <a:buNone/>
            </a:pPr>
            <a:r>
              <a:rPr lang="de-DE" dirty="0" smtClean="0"/>
              <a:t>Die eine Person, die durch die Früherkennung weniger verstirbt, wird im Verhältnis zu den vier Todesfällen ohne Früherkennung betrachtet.</a:t>
            </a:r>
          </a:p>
          <a:p>
            <a:pPr marL="0" indent="0">
              <a:buNone/>
            </a:pPr>
            <a:r>
              <a:rPr lang="de-DE" dirty="0" smtClean="0"/>
              <a:t>Mit der Früherkennung werden 1 von 4 (25%) Todesfällen verhindert.</a:t>
            </a:r>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8</a:t>
            </a:fld>
            <a:endParaRPr lang="de-DE"/>
          </a:p>
        </p:txBody>
      </p:sp>
    </p:spTree>
    <p:extLst>
      <p:ext uri="{BB962C8B-B14F-4D97-AF65-F5344CB8AC3E}">
        <p14:creationId xmlns:p14="http://schemas.microsoft.com/office/powerpoint/2010/main" val="2533296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spcAft>
                <a:spcPts val="1200"/>
              </a:spcAft>
              <a:buNone/>
            </a:pPr>
            <a:r>
              <a:rPr lang="de-DE" sz="1200" dirty="0" smtClean="0"/>
              <a:t>Die relative und absolute Risikoreduktion sind zwei verschiedene Möglichkeiten den Effekt einer Behandlung zu beschreiben. Allerdings ist es wichtig bei der Interpretation die jeweilige Aussagekraft zu berücksichtigen:</a:t>
            </a:r>
          </a:p>
          <a:p>
            <a:pPr marL="0" indent="0">
              <a:buNone/>
            </a:pPr>
            <a:endParaRPr lang="de-DE" sz="1200" b="1" dirty="0" smtClean="0"/>
          </a:p>
          <a:p>
            <a:pPr marL="0" indent="0">
              <a:buNone/>
            </a:pPr>
            <a:r>
              <a:rPr lang="de-DE" sz="1200" b="1" dirty="0" smtClean="0"/>
              <a:t>Die relative Risikoreduktion (25% in unserem Beispiel):</a:t>
            </a:r>
          </a:p>
          <a:p>
            <a:r>
              <a:rPr lang="de-DE" sz="1200" dirty="0" smtClean="0"/>
              <a:t>nimmt meist größere Werte an und wirkt oft beeindruckender,</a:t>
            </a:r>
          </a:p>
          <a:p>
            <a:pPr>
              <a:spcAft>
                <a:spcPts val="1200"/>
              </a:spcAft>
            </a:pPr>
            <a:r>
              <a:rPr lang="de-DE" sz="1200" dirty="0" smtClean="0"/>
              <a:t>gibt keine Aufschlüsse über die konkrete Anzahl von Personen mit einem Nutzen.</a:t>
            </a:r>
          </a:p>
          <a:p>
            <a:pPr marL="0" indent="0">
              <a:buNone/>
            </a:pPr>
            <a:endParaRPr lang="de-DE" sz="1200" b="1" dirty="0" smtClean="0"/>
          </a:p>
          <a:p>
            <a:pPr marL="0" indent="0">
              <a:buNone/>
            </a:pPr>
            <a:r>
              <a:rPr lang="de-DE" sz="1200" b="1" dirty="0" smtClean="0"/>
              <a:t>Die absolute Risikoreduktion (0,1% in unserem Beispiel):</a:t>
            </a:r>
          </a:p>
          <a:p>
            <a:r>
              <a:rPr lang="de-DE" sz="1200" dirty="0" smtClean="0"/>
              <a:t>ist für Entscheidungen bedeutsamer, weil sich daraus verlässlichere Rückschlüsse auf den Nutzen der Behandlung ableiten lassen.</a:t>
            </a:r>
          </a:p>
          <a:p>
            <a:endParaRPr lang="de-DE"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solidFill>
                  <a:srgbClr val="212529"/>
                </a:solidFill>
              </a:rPr>
              <a:t>Die Zahlen für das Beispiel stammen von der </a:t>
            </a:r>
            <a:r>
              <a:rPr lang="de-DE" sz="1200" dirty="0" err="1" smtClean="0">
                <a:solidFill>
                  <a:srgbClr val="212529"/>
                </a:solidFill>
              </a:rPr>
              <a:t>Sigmoidoskopie</a:t>
            </a:r>
            <a:r>
              <a:rPr lang="de-DE" sz="1200" dirty="0" smtClean="0">
                <a:solidFill>
                  <a:srgbClr val="212529"/>
                </a:solidFill>
              </a:rPr>
              <a:t> (kleine Darmspiegelung) als Früherkennungsuntersuchung für Darmkrebs. Wenn Sie mehr über Früherkennungen erfahren möchten, finden Sie bei gesundheitsinformation.de (</a:t>
            </a:r>
            <a:r>
              <a:rPr lang="de-DE" dirty="0" smtClean="0">
                <a:hlinkClick r:id="rId3"/>
              </a:rPr>
              <a:t>https://www.gesundheitsinformation.de/frueherkennung.html</a:t>
            </a:r>
            <a:r>
              <a:rPr lang="de-DE" dirty="0" smtClean="0"/>
              <a:t>)</a:t>
            </a:r>
            <a:r>
              <a:rPr lang="de-DE" sz="1200" dirty="0" smtClean="0">
                <a:solidFill>
                  <a:srgbClr val="212529"/>
                </a:solidFill>
              </a:rPr>
              <a:t> einen Artikel über den Nutzen und Schaden von Früherkennungsuntersuchungen. Wenn Sie ein weiteres Beispiel zur relativen und absoluten Risikoreduktion haben möchten, finden Sie </a:t>
            </a:r>
            <a:r>
              <a:rPr lang="de-DE" sz="1200" dirty="0" smtClean="0">
                <a:solidFill>
                  <a:srgbClr val="007BFF"/>
                </a:solidFill>
              </a:rPr>
              <a:t>in der </a:t>
            </a:r>
            <a:r>
              <a:rPr lang="de-DE" sz="1200" dirty="0" err="1" smtClean="0">
                <a:solidFill>
                  <a:srgbClr val="007BFF"/>
                </a:solidFill>
              </a:rPr>
              <a:t>Unstatistik</a:t>
            </a:r>
            <a:r>
              <a:rPr lang="de-DE" sz="1200" dirty="0" smtClean="0">
                <a:solidFill>
                  <a:srgbClr val="007BFF"/>
                </a:solidFill>
              </a:rPr>
              <a:t> des Monats Juli 2019</a:t>
            </a:r>
            <a:r>
              <a:rPr lang="de-DE" sz="1200" dirty="0" smtClean="0">
                <a:solidFill>
                  <a:srgbClr val="212529"/>
                </a:solidFill>
              </a:rPr>
              <a:t> (</a:t>
            </a:r>
            <a:r>
              <a:rPr lang="de-DE" dirty="0" smtClean="0">
                <a:hlinkClick r:id="rId4"/>
              </a:rPr>
              <a:t>https://www.mpib-berlin.mpg.de/unstatistik-diabetes-II-risiko</a:t>
            </a:r>
            <a:r>
              <a:rPr lang="de-DE" dirty="0" smtClean="0"/>
              <a:t>) </a:t>
            </a:r>
            <a:r>
              <a:rPr lang="de-DE" sz="1200" dirty="0" smtClean="0">
                <a:solidFill>
                  <a:srgbClr val="212529"/>
                </a:solidFill>
              </a:rPr>
              <a:t>eines zum Thema Ernährung.</a:t>
            </a:r>
            <a:endParaRPr lang="de-DE" sz="1200" dirty="0" smtClean="0"/>
          </a:p>
          <a:p>
            <a:endParaRPr lang="de-DE" dirty="0"/>
          </a:p>
        </p:txBody>
      </p:sp>
      <p:sp>
        <p:nvSpPr>
          <p:cNvPr id="4" name="Foliennummernplatzhalter 3"/>
          <p:cNvSpPr>
            <a:spLocks noGrp="1"/>
          </p:cNvSpPr>
          <p:nvPr>
            <p:ph type="sldNum" sz="quarter" idx="10"/>
          </p:nvPr>
        </p:nvSpPr>
        <p:spPr/>
        <p:txBody>
          <a:bodyPr/>
          <a:lstStyle/>
          <a:p>
            <a:fld id="{80BEF4E1-E1E2-49F7-9A59-E155D4FD0B51}" type="slidenum">
              <a:rPr lang="de-DE" smtClean="0"/>
              <a:t>9</a:t>
            </a:fld>
            <a:endParaRPr lang="de-DE"/>
          </a:p>
        </p:txBody>
      </p:sp>
    </p:spTree>
    <p:extLst>
      <p:ext uri="{BB962C8B-B14F-4D97-AF65-F5344CB8AC3E}">
        <p14:creationId xmlns:p14="http://schemas.microsoft.com/office/powerpoint/2010/main" val="3002384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11" name="Rechteck 10"/>
          <p:cNvSpPr/>
          <p:nvPr userDrawn="1"/>
        </p:nvSpPr>
        <p:spPr>
          <a:xfrm>
            <a:off x="0" y="524301"/>
            <a:ext cx="12192000" cy="633369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
        <p:nvSpPr>
          <p:cNvPr id="7" name="Rechteck 6"/>
          <p:cNvSpPr/>
          <p:nvPr userDrawn="1"/>
        </p:nvSpPr>
        <p:spPr>
          <a:xfrm>
            <a:off x="-17417" y="1"/>
            <a:ext cx="12209417" cy="524300"/>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Abgerundetes Rechteck 8"/>
          <p:cNvSpPr/>
          <p:nvPr userDrawn="1"/>
        </p:nvSpPr>
        <p:spPr>
          <a:xfrm>
            <a:off x="191589" y="647287"/>
            <a:ext cx="11808823" cy="6087727"/>
          </a:xfrm>
          <a:prstGeom prst="roundRect">
            <a:avLst>
              <a:gd name="adj" fmla="val 226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Inhaltsplatzhalter 2"/>
          <p:cNvSpPr>
            <a:spLocks noGrp="1"/>
          </p:cNvSpPr>
          <p:nvPr>
            <p:ph idx="1"/>
          </p:nvPr>
        </p:nvSpPr>
        <p:spPr>
          <a:xfrm>
            <a:off x="838200" y="1706881"/>
            <a:ext cx="10515600" cy="4344296"/>
          </a:xfrm>
          <a:prstGeom prst="rect">
            <a:avLst/>
          </a:prstGeom>
        </p:spPr>
        <p:txBody>
          <a:bodyPr/>
          <a:lstStyle>
            <a:lvl1pPr marL="0" indent="0">
              <a:buNone/>
              <a:defRPr sz="3200"/>
            </a:lvl1pPr>
          </a:lstStyle>
          <a:p>
            <a:pPr lvl="0"/>
            <a:r>
              <a:rPr lang="de-DE" dirty="0" smtClean="0"/>
              <a:t>Formatvorlagen des Textmasters bearbeiten</a:t>
            </a:r>
          </a:p>
        </p:txBody>
      </p:sp>
      <p:sp>
        <p:nvSpPr>
          <p:cNvPr id="2" name="Titel 1"/>
          <p:cNvSpPr>
            <a:spLocks noGrp="1"/>
          </p:cNvSpPr>
          <p:nvPr>
            <p:ph type="title"/>
          </p:nvPr>
        </p:nvSpPr>
        <p:spPr>
          <a:xfrm>
            <a:off x="838200" y="900706"/>
            <a:ext cx="10515600" cy="534035"/>
          </a:xfrm>
          <a:prstGeom prst="rect">
            <a:avLst/>
          </a:prstGeom>
        </p:spPr>
        <p:txBody>
          <a:bodyPr/>
          <a:lstStyle>
            <a:lvl1pPr>
              <a:defRPr sz="3600" b="1">
                <a:latin typeface="+mj-lt"/>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919372102"/>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232696772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1825625"/>
            <a:ext cx="10515600" cy="4351338"/>
          </a:xfrm>
          <a:prstGeom prst="rect">
            <a:avLst/>
          </a:prstGeo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77065629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a:prstGeom prst="rect">
            <a:avLst/>
          </a:prstGeo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191578487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40842985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909320" y="822325"/>
            <a:ext cx="10515600" cy="1325563"/>
          </a:xfrm>
          <a:prstGeom prst="rect">
            <a:avLst/>
          </a:prstGeom>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4" name="Fußzeilenplatzhalter 3"/>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5" name="Foliennummernplatzhalter 4"/>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48232076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407366211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105853934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a:prstGeom prst="rect">
            <a:avLst/>
          </a:prstGeo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8" name="Fußzeilenplatzhalter 7"/>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9" name="Foliennummernplatzhalter 8"/>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123161547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4" name="Fußzeilenplatzhalter 3"/>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5" name="Foliennummernplatzhalter 4"/>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8760991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3" name="Fußzeilenplatzhalter 2"/>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300308359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85E27F7E-BEB5-4F1A-A01B-C5D4B76CC8F7}" type="datetimeFigureOut">
              <a:rPr lang="de-DE" smtClean="0"/>
              <a:t>13.02.2025</a:t>
            </a:fld>
            <a:endParaRPr lang="de-DE" dirty="0"/>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dirty="0"/>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C0E1471D-AD10-4D11-9772-7BC7B4BB73F2}" type="slidenum">
              <a:rPr lang="de-DE" smtClean="0"/>
              <a:t>‹Nr.›</a:t>
            </a:fld>
            <a:endParaRPr lang="de-DE" dirty="0"/>
          </a:p>
        </p:txBody>
      </p:sp>
    </p:spTree>
    <p:extLst>
      <p:ext uri="{BB962C8B-B14F-4D97-AF65-F5344CB8AC3E}">
        <p14:creationId xmlns:p14="http://schemas.microsoft.com/office/powerpoint/2010/main" val="223225083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eck 8"/>
          <p:cNvSpPr/>
          <p:nvPr userDrawn="1"/>
        </p:nvSpPr>
        <p:spPr>
          <a:xfrm>
            <a:off x="0" y="524301"/>
            <a:ext cx="12192000" cy="633369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Rechteck 11"/>
          <p:cNvSpPr/>
          <p:nvPr userDrawn="1"/>
        </p:nvSpPr>
        <p:spPr>
          <a:xfrm>
            <a:off x="-17417" y="1"/>
            <a:ext cx="12209417" cy="524300"/>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Abgerundetes Rechteck 12"/>
          <p:cNvSpPr/>
          <p:nvPr userDrawn="1"/>
        </p:nvSpPr>
        <p:spPr>
          <a:xfrm>
            <a:off x="191589" y="647287"/>
            <a:ext cx="11808823" cy="6087727"/>
          </a:xfrm>
          <a:prstGeom prst="roundRect">
            <a:avLst>
              <a:gd name="adj" fmla="val 226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95441194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hyperlink" Target="https://creativecommons.org/licenses/by/4.0/deed.de" TargetMode="External"/><Relationship Id="rId5" Type="http://schemas.openxmlformats.org/officeDocument/2006/relationships/slide" Target="slide6.xml"/><Relationship Id="rId10" Type="http://schemas.openxmlformats.org/officeDocument/2006/relationships/hyperlink" Target="https://orcid.org/0000-0002-3549-0455" TargetMode="External"/><Relationship Id="rId4" Type="http://schemas.openxmlformats.org/officeDocument/2006/relationships/slide" Target="slide3.xml"/><Relationship Id="rId9" Type="http://schemas.openxmlformats.org/officeDocument/2006/relationships/hyperlink" Target="https://www.leitlinie-gesundheitsinformation.de/Schulungsmaterial/risktool/#Start"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13.png"/><Relationship Id="rId4" Type="http://schemas.openxmlformats.org/officeDocument/2006/relationships/slide" Target="slide3.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3.xml"/><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image" Target="../media/image13.png"/><Relationship Id="rId5" Type="http://schemas.openxmlformats.org/officeDocument/2006/relationships/slide" Target="slide6.xml"/><Relationship Id="rId10" Type="http://schemas.openxmlformats.org/officeDocument/2006/relationships/image" Target="../media/image12.png"/><Relationship Id="rId4" Type="http://schemas.openxmlformats.org/officeDocument/2006/relationships/slide" Target="slide3.xml"/><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image" Target="../media/image19.png"/><Relationship Id="rId5" Type="http://schemas.openxmlformats.org/officeDocument/2006/relationships/slide" Target="slide6.xml"/><Relationship Id="rId10" Type="http://schemas.openxmlformats.org/officeDocument/2006/relationships/image" Target="../media/image18.png"/><Relationship Id="rId4" Type="http://schemas.openxmlformats.org/officeDocument/2006/relationships/slide" Target="slide3.xml"/><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3.xml"/><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image" Target="../media/image25.png"/><Relationship Id="rId5" Type="http://schemas.openxmlformats.org/officeDocument/2006/relationships/slide" Target="slide6.xml"/><Relationship Id="rId10" Type="http://schemas.openxmlformats.org/officeDocument/2006/relationships/image" Target="../media/image24.png"/><Relationship Id="rId4" Type="http://schemas.openxmlformats.org/officeDocument/2006/relationships/slide" Target="slide3.xml"/><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25.png"/><Relationship Id="rId4" Type="http://schemas.openxmlformats.org/officeDocument/2006/relationships/slide" Target="slide3.xm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25.png"/><Relationship Id="rId4" Type="http://schemas.openxmlformats.org/officeDocument/2006/relationships/slide" Target="slide3.xml"/><Relationship Id="rId9" Type="http://schemas.openxmlformats.org/officeDocument/2006/relationships/image" Target="../media/image23.png"/></Relationships>
</file>

<file path=ppt/slides/_rels/slide18.xml.rels><?xml version="1.0" encoding="UTF-8" standalone="yes"?>
<Relationships xmlns="http://schemas.openxmlformats.org/package/2006/relationships"><Relationship Id="rId8" Type="http://schemas.openxmlformats.org/officeDocument/2006/relationships/hyperlink" Target="https://www.leitlinie-gesundheitsinformation.de/Schulungsmaterial/risktool/#Start" TargetMode="External"/><Relationship Id="rId3" Type="http://schemas.openxmlformats.org/officeDocument/2006/relationships/slide" Target="slide3.xml"/><Relationship Id="rId7" Type="http://schemas.openxmlformats.org/officeDocument/2006/relationships/image" Target="../media/image27.png"/><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slide" Target="slide19.xml"/><Relationship Id="rId5" Type="http://schemas.openxmlformats.org/officeDocument/2006/relationships/slide" Target="slide11.xml"/><Relationship Id="rId10" Type="http://schemas.openxmlformats.org/officeDocument/2006/relationships/hyperlink" Target="https://creativecommons.org/licenses/by/4.0/deed.de" TargetMode="External"/><Relationship Id="rId4" Type="http://schemas.openxmlformats.org/officeDocument/2006/relationships/slide" Target="slide6.xml"/><Relationship Id="rId9" Type="http://schemas.openxmlformats.org/officeDocument/2006/relationships/hyperlink" Target="https://orcid.org/0000-0002-3549-0455" TargetMode="External"/></Relationships>
</file>

<file path=ppt/slides/_rels/slide19.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hyperlink" Target="https://register.awmf.org/assets/guidelines/053-024l_S3_Hausaerztliche_Risikoberat_kardiovask_Praevention_2018-09-abgelaufen.pdf" TargetMode="External"/><Relationship Id="rId7" Type="http://schemas.openxmlformats.org/officeDocument/2006/relationships/slide" Target="slide6.xml"/><Relationship Id="rId2" Type="http://schemas.openxmlformats.org/officeDocument/2006/relationships/hyperlink" Target="https://www.bmj.com/content/348/bmj.g2467.short" TargetMode="Externa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slide" Target="slide1.xml"/><Relationship Id="rId4" Type="http://schemas.openxmlformats.org/officeDocument/2006/relationships/hyperlink" Target="https://www.nejm.org/doi/full/10.1056/NEJMoa1409077" TargetMode="External"/><Relationship Id="rId9" Type="http://schemas.openxmlformats.org/officeDocument/2006/relationships/slide" Target="slide19.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3.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3.png"/><Relationship Id="rId4" Type="http://schemas.openxmlformats.org/officeDocument/2006/relationships/slide" Target="slide3.xml"/><Relationship Id="rId9"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3.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5.png"/><Relationship Id="rId4" Type="http://schemas.openxmlformats.org/officeDocument/2006/relationships/slide" Target="slide3.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9.png"/><Relationship Id="rId4" Type="http://schemas.openxmlformats.org/officeDocument/2006/relationships/slide" Target="slide3.xml"/><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10" Type="http://schemas.openxmlformats.org/officeDocument/2006/relationships/image" Target="../media/image8.png"/><Relationship Id="rId4" Type="http://schemas.openxmlformats.org/officeDocument/2006/relationships/slide" Target="slide3.xml"/><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19.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a:xfrm>
            <a:off x="0" y="524301"/>
            <a:ext cx="12192000" cy="6333699"/>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Abgerundetes Rechteck 14"/>
          <p:cNvSpPr/>
          <p:nvPr/>
        </p:nvSpPr>
        <p:spPr>
          <a:xfrm>
            <a:off x="191589" y="3376246"/>
            <a:ext cx="11808823" cy="3358767"/>
          </a:xfrm>
          <a:prstGeom prst="roundRect">
            <a:avLst>
              <a:gd name="adj" fmla="val 575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a:xfrm>
            <a:off x="838200" y="3611499"/>
            <a:ext cx="10515600" cy="1206685"/>
          </a:xfrm>
        </p:spPr>
        <p:txBody>
          <a:bodyPr/>
          <a:lstStyle/>
          <a:p>
            <a:r>
              <a:rPr lang="de-DE" sz="3200" dirty="0"/>
              <a:t>Die Macht der </a:t>
            </a:r>
            <a:r>
              <a:rPr lang="de-DE" sz="3200" dirty="0" smtClean="0"/>
              <a:t>Zahlen</a:t>
            </a:r>
            <a:r>
              <a:rPr lang="de-DE" dirty="0"/>
              <a:t/>
            </a:r>
            <a:br>
              <a:rPr lang="de-DE" dirty="0"/>
            </a:br>
            <a:r>
              <a:rPr lang="de-DE" dirty="0" smtClean="0"/>
              <a:t/>
            </a:r>
            <a:br>
              <a:rPr lang="de-DE" dirty="0" smtClean="0"/>
            </a:br>
            <a:r>
              <a:rPr lang="de-DE" sz="2400" dirty="0" smtClean="0"/>
              <a:t>Wie </a:t>
            </a:r>
            <a:r>
              <a:rPr lang="de-DE" sz="2400" dirty="0"/>
              <a:t>Prozentangaben Entscheidungen beeinflussen können</a:t>
            </a:r>
            <a:r>
              <a:rPr lang="de-DE" b="0" dirty="0"/>
              <a:t/>
            </a:r>
            <a:br>
              <a:rPr lang="de-DE" b="0" dirty="0"/>
            </a:br>
            <a:endParaRPr lang="de-DE" dirty="0"/>
          </a:p>
        </p:txBody>
      </p:sp>
      <p:grpSp>
        <p:nvGrpSpPr>
          <p:cNvPr id="5" name="Gruppieren 4"/>
          <p:cNvGrpSpPr/>
          <p:nvPr/>
        </p:nvGrpSpPr>
        <p:grpSpPr>
          <a:xfrm>
            <a:off x="387258" y="77485"/>
            <a:ext cx="11400067" cy="369332"/>
            <a:chOff x="461554" y="52745"/>
            <a:chExt cx="11400067" cy="369332"/>
          </a:xfrm>
        </p:grpSpPr>
        <p:sp>
          <p:nvSpPr>
            <p:cNvPr id="6" name="Textfeld 5">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solidFill>
                </a:rPr>
                <a:t>Start</a:t>
              </a:r>
            </a:p>
          </p:txBody>
        </p:sp>
        <p:sp>
          <p:nvSpPr>
            <p:cNvPr id="7" name="Textfeld 6">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8" name="Textfeld 7">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9" name="Textfeld 8">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0" name="Textfeld 9">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1" name="Textfeld 10">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1026" name="Picture 2" desc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9007" y="959902"/>
            <a:ext cx="8073987" cy="2432644"/>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838200" y="6443980"/>
            <a:ext cx="8644508" cy="273473"/>
          </a:xfrm>
          <a:prstGeom prst="rect">
            <a:avLst/>
          </a:prstGeom>
        </p:spPr>
        <p:txBody>
          <a:bodyPr wrap="square">
            <a:spAutoFit/>
          </a:bodyPr>
          <a:lstStyle/>
          <a:p>
            <a:pPr lvl="0">
              <a:lnSpc>
                <a:spcPct val="107000"/>
              </a:lnSpc>
              <a:spcAft>
                <a:spcPts val="800"/>
              </a:spcAft>
            </a:pPr>
            <a:r>
              <a:rPr lang="de-DE" sz="1100" i="1" dirty="0">
                <a:solidFill>
                  <a:srgbClr val="212529"/>
                </a:solidFill>
                <a:latin typeface="Calibri" panose="020F0502020204030204" pitchFamily="34" charset="0"/>
                <a:ea typeface="Calibri" panose="020F0502020204030204" pitchFamily="34" charset="0"/>
                <a:cs typeface="Times New Roman" panose="02020603050405020304" pitchFamily="18" charset="0"/>
              </a:rPr>
              <a:t>"</a:t>
            </a:r>
            <a:r>
              <a:rPr lang="de-DE" sz="1100" i="1" dirty="0">
                <a:latin typeface="Calibri" panose="020F0502020204030204" pitchFamily="34" charset="0"/>
                <a:ea typeface="Calibri" panose="020F0502020204030204" pitchFamily="34" charset="0"/>
                <a:cs typeface="Times New Roman" panose="02020603050405020304" pitchFamily="18" charset="0"/>
                <a:hlinkClick r:id="rId9"/>
              </a:rPr>
              <a:t>RiskTool –</a:t>
            </a:r>
            <a:r>
              <a:rPr lang="de-DE" sz="1100" i="1" dirty="0" smtClean="0">
                <a:latin typeface="Calibri" panose="020F0502020204030204" pitchFamily="34" charset="0"/>
                <a:ea typeface="Calibri" panose="020F0502020204030204" pitchFamily="34" charset="0"/>
                <a:cs typeface="Times New Roman" panose="02020603050405020304" pitchFamily="18" charset="0"/>
                <a:hlinkClick r:id="rId9"/>
              </a:rPr>
              <a:t>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9"/>
              </a:rPr>
              <a:t>Vermittlung relative und absolute Risikoreduktion</a:t>
            </a:r>
            <a:r>
              <a:rPr lang="de-DE" sz="1100" i="1" dirty="0">
                <a:latin typeface="Calibri" panose="020F0502020204030204" pitchFamily="34" charset="0"/>
                <a:ea typeface="Calibri" panose="020F0502020204030204" pitchFamily="34" charset="0"/>
                <a:cs typeface="Times New Roman" panose="02020603050405020304" pitchFamily="18" charset="0"/>
              </a:rPr>
              <a:t>" von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0"/>
              </a:rPr>
              <a:t>Sandro Zacher &amp; RiskTool-Team</a:t>
            </a:r>
            <a:r>
              <a:rPr lang="de-DE" sz="1100" i="1" dirty="0">
                <a:latin typeface="Calibri" panose="020F0502020204030204" pitchFamily="34" charset="0"/>
                <a:ea typeface="Calibri" panose="020F0502020204030204" pitchFamily="34" charset="0"/>
                <a:cs typeface="Times New Roman" panose="02020603050405020304" pitchFamily="18" charset="0"/>
              </a:rPr>
              <a:t>, Lizenz: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1"/>
              </a:rPr>
              <a:t>CC BY 4.0</a:t>
            </a:r>
            <a:r>
              <a:rPr lang="de-DE" sz="1100" dirty="0">
                <a:latin typeface="Calibri" panose="020F0502020204030204" pitchFamily="34" charset="0"/>
                <a:ea typeface="Calibri" panose="020F0502020204030204" pitchFamily="34" charset="0"/>
                <a:cs typeface="Times New Roman" panose="02020603050405020304" pitchFamily="18" charset="0"/>
              </a:rPr>
              <a: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96701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DE" dirty="0"/>
              <a:t>Berechnen Sie die </a:t>
            </a:r>
            <a:r>
              <a:rPr lang="de-DE" dirty="0" smtClean="0"/>
              <a:t>relative und absolute </a:t>
            </a:r>
            <a:r>
              <a:rPr lang="de-DE" dirty="0"/>
              <a:t>Risikoreduktion für das folgende fiktive Beispiel:</a:t>
            </a:r>
          </a:p>
          <a:p>
            <a:pPr marL="0" indent="0">
              <a:buNone/>
            </a:pPr>
            <a:endParaRPr lang="de-DE" sz="2000" dirty="0"/>
          </a:p>
          <a:p>
            <a:pPr marL="0" indent="0">
              <a:buNone/>
            </a:pPr>
            <a:endParaRPr lang="de-DE" sz="2000" dirty="0" smtClean="0"/>
          </a:p>
          <a:p>
            <a:pPr marL="0" indent="0">
              <a:buNone/>
            </a:pPr>
            <a:endParaRPr lang="de-DE" sz="2000" dirty="0"/>
          </a:p>
        </p:txBody>
      </p:sp>
      <p:sp>
        <p:nvSpPr>
          <p:cNvPr id="2" name="Titel 1"/>
          <p:cNvSpPr>
            <a:spLocks noGrp="1"/>
          </p:cNvSpPr>
          <p:nvPr>
            <p:ph type="title"/>
          </p:nvPr>
        </p:nvSpPr>
        <p:spPr/>
        <p:txBody>
          <a:bodyPr/>
          <a:lstStyle/>
          <a:p>
            <a:r>
              <a:rPr lang="de-DE" dirty="0"/>
              <a:t>Testen Sie Ihr Wissen</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4098"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29388" y="2911861"/>
            <a:ext cx="5533225" cy="3587668"/>
          </a:xfrm>
          <a:prstGeom prst="rect">
            <a:avLst/>
          </a:prstGeom>
          <a:noFill/>
          <a:extLst>
            <a:ext uri="{909E8E84-426E-40DD-AFC4-6F175D3DCCD1}">
              <a14:hiddenFill xmlns:a14="http://schemas.microsoft.com/office/drawing/2010/main">
                <a:solidFill>
                  <a:srgbClr val="FFFFFF"/>
                </a:solidFill>
              </a14:hiddenFill>
            </a:ext>
          </a:extLst>
        </p:spPr>
      </p:pic>
      <p:sp>
        <p:nvSpPr>
          <p:cNvPr id="21" name="Inhaltsplatzhalter 2"/>
          <p:cNvSpPr txBox="1">
            <a:spLocks/>
          </p:cNvSpPr>
          <p:nvPr/>
        </p:nvSpPr>
        <p:spPr>
          <a:xfrm>
            <a:off x="6528122" y="2155233"/>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pic>
        <p:nvPicPr>
          <p:cNvPr id="33" name="Formel RRR"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04520" y="2829800"/>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34" name="Formel ARR"/>
          <p:cNvGrpSpPr/>
          <p:nvPr/>
        </p:nvGrpSpPr>
        <p:grpSpPr>
          <a:xfrm>
            <a:off x="-3843937" y="3566391"/>
            <a:ext cx="3688080" cy="625275"/>
            <a:chOff x="7665720" y="4330437"/>
            <a:chExt cx="3688080" cy="625275"/>
          </a:xfrm>
        </p:grpSpPr>
        <p:pic>
          <p:nvPicPr>
            <p:cNvPr id="38" name="Picture 2"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81061" y="4480561"/>
              <a:ext cx="3622360" cy="462624"/>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39" name="Rechteck 38"/>
            <p:cNvSpPr/>
            <p:nvPr/>
          </p:nvSpPr>
          <p:spPr>
            <a:xfrm>
              <a:off x="7665720" y="4330437"/>
              <a:ext cx="3688080" cy="6252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23043389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xit" presetSubtype="0" fill="hold" nodeType="withEffect">
                                  <p:stCondLst>
                                    <p:cond delay="0"/>
                                  </p:stCondLst>
                                  <p:childTnLst>
                                    <p:animEffect transition="out" filter="fade">
                                      <p:cBhvr>
                                        <p:cTn id="9" dur="500"/>
                                        <p:tgtEl>
                                          <p:spTgt spid="33"/>
                                        </p:tgtEl>
                                      </p:cBhvr>
                                    </p:animEffect>
                                    <p:set>
                                      <p:cBhvr>
                                        <p:cTn id="10" dur="1" fill="hold">
                                          <p:stCondLst>
                                            <p:cond delay="499"/>
                                          </p:stCondLst>
                                        </p:cTn>
                                        <p:tgtEl>
                                          <p:spTgt spid="33"/>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xit" presetSubtype="0" fill="hold" nodeType="withEffect">
                                  <p:stCondLst>
                                    <p:cond delay="0"/>
                                  </p:stCondLst>
                                  <p:childTnLst>
                                    <p:animEffect transition="out" filter="fade">
                                      <p:cBhvr>
                                        <p:cTn id="15" dur="500"/>
                                        <p:tgtEl>
                                          <p:spTgt spid="34"/>
                                        </p:tgtEl>
                                      </p:cBhvr>
                                    </p:animEffect>
                                    <p:set>
                                      <p:cBhvr>
                                        <p:cTn id="16"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4180450"/>
            <a:ext cx="10515600" cy="2372750"/>
          </a:xfrm>
        </p:spPr>
        <p:txBody>
          <a:bodyPr/>
          <a:lstStyle/>
          <a:p>
            <a:r>
              <a:rPr lang="de-DE" sz="3000" dirty="0" smtClean="0"/>
              <a:t>Das Risiko </a:t>
            </a:r>
            <a:r>
              <a:rPr lang="de-DE" sz="3000" dirty="0"/>
              <a:t>in den nächsten 10 Jahren erstmalig </a:t>
            </a:r>
            <a:r>
              <a:rPr lang="de-DE" sz="3000" dirty="0" smtClean="0"/>
              <a:t>einen Herzinfarkt zu </a:t>
            </a:r>
            <a:r>
              <a:rPr lang="de-DE" sz="3000" dirty="0"/>
              <a:t>erleiden</a:t>
            </a:r>
            <a:r>
              <a:rPr lang="de-DE" sz="3000" dirty="0" smtClean="0"/>
              <a:t> </a:t>
            </a:r>
            <a:r>
              <a:rPr lang="de-DE" sz="3000" dirty="0"/>
              <a:t>hängt von verschiedenen Faktoren ab und kann von Mensch zu Mensch sehr unterschiedlich sein.</a:t>
            </a:r>
          </a:p>
          <a:p>
            <a:pPr marL="0" indent="0">
              <a:buNone/>
            </a:pPr>
            <a:r>
              <a:rPr lang="de-DE" sz="3000" dirty="0"/>
              <a:t>Durch die Behandlung mit einem bestimmten Medikament kann das Risiko um relativ </a:t>
            </a:r>
            <a:r>
              <a:rPr lang="de-DE" sz="3000" dirty="0" smtClean="0"/>
              <a:t>20% </a:t>
            </a:r>
            <a:r>
              <a:rPr lang="de-DE" sz="3000" dirty="0"/>
              <a:t>gesenkt werden</a:t>
            </a:r>
            <a:r>
              <a:rPr lang="de-DE" sz="3000" dirty="0" smtClean="0"/>
              <a:t>.</a:t>
            </a:r>
            <a:endParaRPr lang="de-DE" sz="3000" dirty="0"/>
          </a:p>
        </p:txBody>
      </p:sp>
      <p:sp>
        <p:nvSpPr>
          <p:cNvPr id="2" name="Titel 1"/>
          <p:cNvSpPr>
            <a:spLocks noGrp="1"/>
          </p:cNvSpPr>
          <p:nvPr>
            <p:ph type="title"/>
          </p:nvPr>
        </p:nvSpPr>
        <p:spPr/>
        <p:txBody>
          <a:bodyPr/>
          <a:lstStyle/>
          <a:p>
            <a:r>
              <a:rPr lang="de-DE" dirty="0"/>
              <a:t>Der Einfluss des Basisrisikos</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5" name="Gruppieren 4"/>
          <p:cNvGrpSpPr/>
          <p:nvPr/>
        </p:nvGrpSpPr>
        <p:grpSpPr>
          <a:xfrm>
            <a:off x="3099677" y="1547446"/>
            <a:ext cx="5992646" cy="2520298"/>
            <a:chOff x="923358" y="1564420"/>
            <a:chExt cx="5522167" cy="2124000"/>
          </a:xfrm>
        </p:grpSpPr>
        <p:pic>
          <p:nvPicPr>
            <p:cNvPr id="2050" name="Picture 2" descr="https://www.leitlinie-gesundheitsinformation.de/RiskTool/images/page4/hohes_Basisrisiko_ohne_Me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23358" y="1564420"/>
              <a:ext cx="2510371" cy="2124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leitlinie-gesundheitsinformation.de/RiskTool/images/page4/niedriges_Basisrisiko_ohne_Med.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35157" y="1564420"/>
              <a:ext cx="2510368" cy="2124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7661460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hohem Basisrisiko</a:t>
            </a:r>
            <a:r>
              <a:rPr lang="de-DE" dirty="0"/>
              <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4" name="Gruppieren 3"/>
          <p:cNvGrpSpPr/>
          <p:nvPr/>
        </p:nvGrpSpPr>
        <p:grpSpPr>
          <a:xfrm>
            <a:off x="2865555" y="1656541"/>
            <a:ext cx="6460891" cy="2773428"/>
            <a:chOff x="1418951" y="1698803"/>
            <a:chExt cx="4948004" cy="2124000"/>
          </a:xfrm>
        </p:grpSpPr>
        <p:pic>
          <p:nvPicPr>
            <p:cNvPr id="3074"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18951"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83328" y="1698803"/>
              <a:ext cx="2183627" cy="21240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pic>
        <p:nvPicPr>
          <p:cNvPr id="27" name="Formel RRR"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810213" y="1890493"/>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37" name="Formel ARR"/>
          <p:cNvGrpSpPr/>
          <p:nvPr/>
        </p:nvGrpSpPr>
        <p:grpSpPr>
          <a:xfrm>
            <a:off x="-3905111" y="2803919"/>
            <a:ext cx="3688080" cy="625275"/>
            <a:chOff x="7665720" y="4330437"/>
            <a:chExt cx="3688080" cy="625275"/>
          </a:xfrm>
        </p:grpSpPr>
        <p:pic>
          <p:nvPicPr>
            <p:cNvPr id="38" name="Picture 2" desc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81061" y="4480561"/>
              <a:ext cx="3622360" cy="462624"/>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39" name="Rechteck 38"/>
            <p:cNvSpPr/>
            <p:nvPr/>
          </p:nvSpPr>
          <p:spPr>
            <a:xfrm>
              <a:off x="7665720" y="4330437"/>
              <a:ext cx="3688080" cy="6252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40" name="Inhaltsplatzhalter 2"/>
          <p:cNvSpPr txBox="1">
            <a:spLocks/>
          </p:cNvSpPr>
          <p:nvPr/>
        </p:nvSpPr>
        <p:spPr>
          <a:xfrm>
            <a:off x="726761" y="4752895"/>
            <a:ext cx="5577430" cy="200933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de-DE" sz="3000" b="1" dirty="0">
                <a:solidFill>
                  <a:prstClr val="black"/>
                </a:solidFill>
              </a:rPr>
              <a:t>Relative Risikoreduktion</a:t>
            </a:r>
          </a:p>
          <a:p>
            <a:pPr>
              <a:lnSpc>
                <a:spcPct val="100000"/>
              </a:lnSpc>
              <a:spcBef>
                <a:spcPts val="0"/>
              </a:spcBef>
            </a:pPr>
            <a:r>
              <a:rPr lang="de-DE" sz="3000" dirty="0">
                <a:solidFill>
                  <a:prstClr val="black"/>
                </a:solidFill>
              </a:rPr>
              <a:t>Mit der Behandlung werden </a:t>
            </a:r>
            <a:br>
              <a:rPr lang="de-DE" sz="3000" dirty="0">
                <a:solidFill>
                  <a:prstClr val="black"/>
                </a:solidFill>
              </a:rPr>
            </a:br>
            <a:r>
              <a:rPr lang="de-DE" sz="3000" dirty="0">
                <a:solidFill>
                  <a:prstClr val="black"/>
                </a:solidFill>
              </a:rPr>
              <a:t>4 von 20 Erkrankungen verhindert. RRR = 4/20 = 20%</a:t>
            </a:r>
          </a:p>
        </p:txBody>
      </p:sp>
      <p:sp>
        <p:nvSpPr>
          <p:cNvPr id="41" name="Inhaltsplatzhalter 2"/>
          <p:cNvSpPr txBox="1">
            <a:spLocks/>
          </p:cNvSpPr>
          <p:nvPr/>
        </p:nvSpPr>
        <p:spPr>
          <a:xfrm>
            <a:off x="6679448" y="4752895"/>
            <a:ext cx="4951720" cy="200933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0"/>
              </a:spcBef>
            </a:pPr>
            <a:r>
              <a:rPr lang="de-DE" sz="3000" b="1" dirty="0">
                <a:solidFill>
                  <a:prstClr val="black"/>
                </a:solidFill>
              </a:rPr>
              <a:t>Absolute Risikoreduktion</a:t>
            </a:r>
          </a:p>
          <a:p>
            <a:pPr lvl="0">
              <a:lnSpc>
                <a:spcPct val="100000"/>
              </a:lnSpc>
              <a:spcBef>
                <a:spcPts val="0"/>
              </a:spcBef>
            </a:pPr>
            <a:r>
              <a:rPr lang="de-DE" sz="3000" dirty="0">
                <a:solidFill>
                  <a:prstClr val="black"/>
                </a:solidFill>
              </a:rPr>
              <a:t>Mit der Behandlung erkranken </a:t>
            </a:r>
            <a:r>
              <a:rPr lang="de-DE" sz="3000" dirty="0" smtClean="0">
                <a:solidFill>
                  <a:prstClr val="black"/>
                </a:solidFill>
              </a:rPr>
              <a:t/>
            </a:r>
            <a:br>
              <a:rPr lang="de-DE" sz="3000" dirty="0" smtClean="0">
                <a:solidFill>
                  <a:prstClr val="black"/>
                </a:solidFill>
              </a:rPr>
            </a:br>
            <a:r>
              <a:rPr lang="de-DE" sz="3000" dirty="0" smtClean="0">
                <a:solidFill>
                  <a:prstClr val="black"/>
                </a:solidFill>
              </a:rPr>
              <a:t>4 </a:t>
            </a:r>
            <a:r>
              <a:rPr lang="de-DE" sz="3000" dirty="0">
                <a:solidFill>
                  <a:prstClr val="black"/>
                </a:solidFill>
              </a:rPr>
              <a:t>von 100 Personen weniger. </a:t>
            </a:r>
            <a:br>
              <a:rPr lang="de-DE" sz="3000" dirty="0">
                <a:solidFill>
                  <a:prstClr val="black"/>
                </a:solidFill>
              </a:rPr>
            </a:br>
            <a:r>
              <a:rPr lang="de-DE" sz="3000" dirty="0">
                <a:solidFill>
                  <a:prstClr val="black"/>
                </a:solidFill>
              </a:rPr>
              <a:t>ARR = 20% - 16% = 4</a:t>
            </a:r>
            <a:r>
              <a:rPr lang="de-DE" sz="3000" dirty="0" smtClean="0">
                <a:solidFill>
                  <a:prstClr val="black"/>
                </a:solidFill>
              </a:rPr>
              <a:t>%</a:t>
            </a:r>
            <a:endParaRPr lang="de-DE" sz="3000" dirty="0">
              <a:solidFill>
                <a:prstClr val="black"/>
              </a:solidFill>
            </a:endParaRPr>
          </a:p>
        </p:txBody>
      </p:sp>
    </p:spTree>
    <p:extLst>
      <p:ext uri="{BB962C8B-B14F-4D97-AF65-F5344CB8AC3E}">
        <p14:creationId xmlns:p14="http://schemas.microsoft.com/office/powerpoint/2010/main" val="3174029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Personen mit niedrigem Basisrisiko</a:t>
            </a:r>
            <a:r>
              <a:rPr lang="de-DE" dirty="0"/>
              <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0" name="Inhaltsplatzhalter 2"/>
          <p:cNvSpPr txBox="1">
            <a:spLocks/>
          </p:cNvSpPr>
          <p:nvPr/>
        </p:nvSpPr>
        <p:spPr>
          <a:xfrm>
            <a:off x="1003778" y="2527235"/>
            <a:ext cx="4922198" cy="39103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pic>
        <p:nvPicPr>
          <p:cNvPr id="27" name="Formel RRR"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10213" y="1890493"/>
            <a:ext cx="3498284" cy="572448"/>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grpSp>
        <p:nvGrpSpPr>
          <p:cNvPr id="37" name="Formel ARR"/>
          <p:cNvGrpSpPr/>
          <p:nvPr/>
        </p:nvGrpSpPr>
        <p:grpSpPr>
          <a:xfrm>
            <a:off x="-3905111" y="2803919"/>
            <a:ext cx="3688080" cy="625275"/>
            <a:chOff x="7665720" y="4330437"/>
            <a:chExt cx="3688080" cy="625275"/>
          </a:xfrm>
        </p:grpSpPr>
        <p:pic>
          <p:nvPicPr>
            <p:cNvPr id="38" name="Picture 2"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1061" y="4480561"/>
              <a:ext cx="3622360" cy="462624"/>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39" name="Rechteck 38"/>
            <p:cNvSpPr/>
            <p:nvPr/>
          </p:nvSpPr>
          <p:spPr>
            <a:xfrm>
              <a:off x="7665720" y="4330437"/>
              <a:ext cx="3688080" cy="6252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40" name="Inhaltsplatzhalter 2"/>
          <p:cNvSpPr txBox="1">
            <a:spLocks/>
          </p:cNvSpPr>
          <p:nvPr/>
        </p:nvSpPr>
        <p:spPr>
          <a:xfrm>
            <a:off x="726761" y="4752895"/>
            <a:ext cx="5577430" cy="200933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de-DE" sz="3000" b="1" dirty="0">
                <a:solidFill>
                  <a:prstClr val="black"/>
                </a:solidFill>
              </a:rPr>
              <a:t>Relative Risikoreduktion</a:t>
            </a:r>
          </a:p>
          <a:p>
            <a:pPr>
              <a:lnSpc>
                <a:spcPct val="100000"/>
              </a:lnSpc>
              <a:spcBef>
                <a:spcPts val="0"/>
              </a:spcBef>
            </a:pPr>
            <a:r>
              <a:rPr lang="de-DE" sz="3000" dirty="0">
                <a:solidFill>
                  <a:prstClr val="black"/>
                </a:solidFill>
              </a:rPr>
              <a:t>Mit der Behandlung werden </a:t>
            </a:r>
            <a:br>
              <a:rPr lang="de-DE" sz="3000" dirty="0">
                <a:solidFill>
                  <a:prstClr val="black"/>
                </a:solidFill>
              </a:rPr>
            </a:br>
            <a:r>
              <a:rPr lang="de-DE" sz="3000" dirty="0" smtClean="0">
                <a:solidFill>
                  <a:prstClr val="black"/>
                </a:solidFill>
              </a:rPr>
              <a:t>1 </a:t>
            </a:r>
            <a:r>
              <a:rPr lang="de-DE" sz="3000" dirty="0">
                <a:solidFill>
                  <a:prstClr val="black"/>
                </a:solidFill>
              </a:rPr>
              <a:t>von </a:t>
            </a:r>
            <a:r>
              <a:rPr lang="de-DE" sz="3000" dirty="0" smtClean="0">
                <a:solidFill>
                  <a:prstClr val="black"/>
                </a:solidFill>
              </a:rPr>
              <a:t>5 Erkrankungen </a:t>
            </a:r>
            <a:r>
              <a:rPr lang="de-DE" sz="3000" dirty="0">
                <a:solidFill>
                  <a:prstClr val="black"/>
                </a:solidFill>
              </a:rPr>
              <a:t>verhindert. RRR = </a:t>
            </a:r>
            <a:r>
              <a:rPr lang="de-DE" sz="3000" dirty="0" smtClean="0">
                <a:solidFill>
                  <a:prstClr val="black"/>
                </a:solidFill>
              </a:rPr>
              <a:t>1/5 </a:t>
            </a:r>
            <a:r>
              <a:rPr lang="de-DE" sz="3000" dirty="0">
                <a:solidFill>
                  <a:prstClr val="black"/>
                </a:solidFill>
              </a:rPr>
              <a:t>= 20%</a:t>
            </a:r>
          </a:p>
        </p:txBody>
      </p:sp>
      <p:sp>
        <p:nvSpPr>
          <p:cNvPr id="41" name="Inhaltsplatzhalter 2"/>
          <p:cNvSpPr txBox="1">
            <a:spLocks/>
          </p:cNvSpPr>
          <p:nvPr/>
        </p:nvSpPr>
        <p:spPr>
          <a:xfrm>
            <a:off x="6679448" y="4752895"/>
            <a:ext cx="4951720" cy="200933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0"/>
              </a:spcBef>
            </a:pPr>
            <a:r>
              <a:rPr lang="de-DE" sz="3000" b="1" dirty="0">
                <a:solidFill>
                  <a:prstClr val="black"/>
                </a:solidFill>
              </a:rPr>
              <a:t>Absolute Risikoreduktion</a:t>
            </a:r>
          </a:p>
          <a:p>
            <a:pPr lvl="0">
              <a:lnSpc>
                <a:spcPct val="100000"/>
              </a:lnSpc>
              <a:spcBef>
                <a:spcPts val="0"/>
              </a:spcBef>
            </a:pPr>
            <a:r>
              <a:rPr lang="de-DE" sz="3000" dirty="0">
                <a:solidFill>
                  <a:prstClr val="black"/>
                </a:solidFill>
              </a:rPr>
              <a:t>Mit der Behandlung </a:t>
            </a:r>
            <a:r>
              <a:rPr lang="de-DE" sz="3000" dirty="0" smtClean="0">
                <a:solidFill>
                  <a:prstClr val="black"/>
                </a:solidFill>
              </a:rPr>
              <a:t>erkrankt </a:t>
            </a:r>
            <a:br>
              <a:rPr lang="de-DE" sz="3000" dirty="0" smtClean="0">
                <a:solidFill>
                  <a:prstClr val="black"/>
                </a:solidFill>
              </a:rPr>
            </a:br>
            <a:r>
              <a:rPr lang="de-DE" sz="3000" dirty="0" smtClean="0">
                <a:solidFill>
                  <a:prstClr val="black"/>
                </a:solidFill>
              </a:rPr>
              <a:t>1 </a:t>
            </a:r>
            <a:r>
              <a:rPr lang="de-DE" sz="3000" dirty="0">
                <a:solidFill>
                  <a:prstClr val="black"/>
                </a:solidFill>
              </a:rPr>
              <a:t>von 100 Personen weniger. </a:t>
            </a:r>
            <a:br>
              <a:rPr lang="de-DE" sz="3000" dirty="0">
                <a:solidFill>
                  <a:prstClr val="black"/>
                </a:solidFill>
              </a:rPr>
            </a:br>
            <a:r>
              <a:rPr lang="de-DE" sz="3000" dirty="0">
                <a:solidFill>
                  <a:prstClr val="black"/>
                </a:solidFill>
              </a:rPr>
              <a:t>ARR = 5</a:t>
            </a:r>
            <a:r>
              <a:rPr lang="de-DE" sz="3000" dirty="0" smtClean="0">
                <a:solidFill>
                  <a:prstClr val="black"/>
                </a:solidFill>
              </a:rPr>
              <a:t>% </a:t>
            </a:r>
            <a:r>
              <a:rPr lang="de-DE" sz="3000" dirty="0">
                <a:solidFill>
                  <a:prstClr val="black"/>
                </a:solidFill>
              </a:rPr>
              <a:t>- 4</a:t>
            </a:r>
            <a:r>
              <a:rPr lang="de-DE" sz="3000" dirty="0" smtClean="0">
                <a:solidFill>
                  <a:prstClr val="black"/>
                </a:solidFill>
              </a:rPr>
              <a:t>% </a:t>
            </a:r>
            <a:r>
              <a:rPr lang="de-DE" sz="3000" dirty="0">
                <a:solidFill>
                  <a:prstClr val="black"/>
                </a:solidFill>
              </a:rPr>
              <a:t>= </a:t>
            </a:r>
            <a:r>
              <a:rPr lang="de-DE" sz="3000" dirty="0" smtClean="0">
                <a:solidFill>
                  <a:prstClr val="black"/>
                </a:solidFill>
              </a:rPr>
              <a:t>1%</a:t>
            </a:r>
            <a:endParaRPr lang="de-DE" sz="3000" dirty="0">
              <a:solidFill>
                <a:prstClr val="black"/>
              </a:solidFill>
            </a:endParaRPr>
          </a:p>
        </p:txBody>
      </p:sp>
      <p:grpSp>
        <p:nvGrpSpPr>
          <p:cNvPr id="21" name="Gruppieren 20"/>
          <p:cNvGrpSpPr/>
          <p:nvPr/>
        </p:nvGrpSpPr>
        <p:grpSpPr>
          <a:xfrm>
            <a:off x="2864446" y="1656291"/>
            <a:ext cx="6462000" cy="2772000"/>
            <a:chOff x="6004971" y="1317783"/>
            <a:chExt cx="5385180" cy="2311200"/>
          </a:xfrm>
        </p:grpSpPr>
        <p:pic>
          <p:nvPicPr>
            <p:cNvPr id="22" name="Picture 2" desc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04971"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024132" y="1317783"/>
              <a:ext cx="2366019" cy="2311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792516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a:t>
            </a:r>
            <a:r>
              <a:rPr lang="de-DE" dirty="0"/>
              <a:t/>
            </a:r>
            <a:br>
              <a:rPr lang="de-DE" dirty="0"/>
            </a:br>
            <a:endParaRPr lang="de-DE" dirty="0"/>
          </a:p>
        </p:txBody>
      </p:sp>
      <p:sp>
        <p:nvSpPr>
          <p:cNvPr id="3" name="Inhaltsplatzhalter 2"/>
          <p:cNvSpPr>
            <a:spLocks noGrp="1"/>
          </p:cNvSpPr>
          <p:nvPr>
            <p:ph idx="1"/>
          </p:nvPr>
        </p:nvSpPr>
        <p:spPr>
          <a:xfrm>
            <a:off x="838200" y="3962403"/>
            <a:ext cx="10515600" cy="2275786"/>
          </a:xfrm>
        </p:spPr>
        <p:txBody>
          <a:bodyPr/>
          <a:lstStyle/>
          <a:p>
            <a:pPr marL="0" indent="0">
              <a:buNone/>
            </a:pPr>
            <a:r>
              <a:rPr lang="de-DE" dirty="0"/>
              <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6" name="Gruppieren 5"/>
          <p:cNvGrpSpPr/>
          <p:nvPr/>
        </p:nvGrpSpPr>
        <p:grpSpPr>
          <a:xfrm>
            <a:off x="559674" y="2122790"/>
            <a:ext cx="11072653" cy="2943779"/>
            <a:chOff x="861308" y="1935222"/>
            <a:chExt cx="11072653" cy="2943779"/>
          </a:xfrm>
        </p:grpSpPr>
        <p:grpSp>
          <p:nvGrpSpPr>
            <p:cNvPr id="5" name="Gruppieren 4"/>
            <p:cNvGrpSpPr/>
            <p:nvPr/>
          </p:nvGrpSpPr>
          <p:grpSpPr>
            <a:xfrm>
              <a:off x="861308" y="1935222"/>
              <a:ext cx="10469384" cy="1868681"/>
              <a:chOff x="910076" y="1557270"/>
              <a:chExt cx="10469384" cy="1868681"/>
            </a:xfrm>
          </p:grpSpPr>
          <p:pic>
            <p:nvPicPr>
              <p:cNvPr id="7170"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10076" y="1557271"/>
                <a:ext cx="4091878" cy="186441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83311" y="1557270"/>
                <a:ext cx="4096149" cy="18686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uppieren 19"/>
            <p:cNvGrpSpPr/>
            <p:nvPr/>
          </p:nvGrpSpPr>
          <p:grpSpPr>
            <a:xfrm>
              <a:off x="861308" y="4150953"/>
              <a:ext cx="5076646" cy="728048"/>
              <a:chOff x="1778726" y="5118157"/>
              <a:chExt cx="5076646" cy="728048"/>
            </a:xfrm>
          </p:grpSpPr>
          <p:sp>
            <p:nvSpPr>
              <p:cNvPr id="21" name="Rechteck 20"/>
              <p:cNvSpPr/>
              <p:nvPr/>
            </p:nvSpPr>
            <p:spPr>
              <a:xfrm>
                <a:off x="1778726" y="5118157"/>
                <a:ext cx="3375989" cy="400110"/>
              </a:xfrm>
              <a:prstGeom prst="rect">
                <a:avLst/>
              </a:prstGeom>
            </p:spPr>
            <p:txBody>
              <a:bodyPr wrap="none">
                <a:spAutoFit/>
              </a:bodyPr>
              <a:lstStyle/>
              <a:p>
                <a:r>
                  <a:rPr lang="de-DE" sz="2000" dirty="0"/>
                  <a:t>Relative </a:t>
                </a:r>
                <a:r>
                  <a:rPr lang="de-DE" sz="2000" dirty="0" smtClean="0"/>
                  <a:t>Risikoreduktion = 20%</a:t>
                </a:r>
                <a:endParaRPr lang="de-DE" sz="2000" dirty="0"/>
              </a:p>
            </p:txBody>
          </p:sp>
          <p:sp>
            <p:nvSpPr>
              <p:cNvPr id="22" name="Rechteck 21"/>
              <p:cNvSpPr/>
              <p:nvPr/>
            </p:nvSpPr>
            <p:spPr>
              <a:xfrm>
                <a:off x="1778726" y="5446095"/>
                <a:ext cx="5076646" cy="400110"/>
              </a:xfrm>
              <a:prstGeom prst="rect">
                <a:avLst/>
              </a:prstGeom>
            </p:spPr>
            <p:txBody>
              <a:bodyPr wrap="none">
                <a:spAutoFit/>
              </a:bodyPr>
              <a:lstStyle/>
              <a:p>
                <a:r>
                  <a:rPr lang="de-DE" sz="2000" dirty="0" smtClean="0"/>
                  <a:t>Absolute Risikoreduktion = 4 von 100 Personen</a:t>
                </a:r>
                <a:endParaRPr lang="de-DE" sz="2000" dirty="0"/>
              </a:p>
            </p:txBody>
          </p:sp>
        </p:grpSp>
        <p:grpSp>
          <p:nvGrpSpPr>
            <p:cNvPr id="26" name="Gruppieren 25"/>
            <p:cNvGrpSpPr/>
            <p:nvPr/>
          </p:nvGrpSpPr>
          <p:grpSpPr>
            <a:xfrm>
              <a:off x="6857315" y="4150953"/>
              <a:ext cx="5076646" cy="728048"/>
              <a:chOff x="1778726" y="5118157"/>
              <a:chExt cx="5076646" cy="728048"/>
            </a:xfrm>
          </p:grpSpPr>
          <p:sp>
            <p:nvSpPr>
              <p:cNvPr id="27" name="Rechteck 26"/>
              <p:cNvSpPr/>
              <p:nvPr/>
            </p:nvSpPr>
            <p:spPr>
              <a:xfrm>
                <a:off x="1778726" y="5118157"/>
                <a:ext cx="3375989" cy="400110"/>
              </a:xfrm>
              <a:prstGeom prst="rect">
                <a:avLst/>
              </a:prstGeom>
            </p:spPr>
            <p:txBody>
              <a:bodyPr wrap="none">
                <a:spAutoFit/>
              </a:bodyPr>
              <a:lstStyle/>
              <a:p>
                <a:r>
                  <a:rPr lang="de-DE" sz="2000" dirty="0"/>
                  <a:t>Relative </a:t>
                </a:r>
                <a:r>
                  <a:rPr lang="de-DE" sz="2000" dirty="0" smtClean="0"/>
                  <a:t>Risikoreduktion = 20%</a:t>
                </a:r>
                <a:endParaRPr lang="de-DE" sz="2000" dirty="0"/>
              </a:p>
            </p:txBody>
          </p:sp>
          <p:sp>
            <p:nvSpPr>
              <p:cNvPr id="28" name="Rechteck 27"/>
              <p:cNvSpPr/>
              <p:nvPr/>
            </p:nvSpPr>
            <p:spPr>
              <a:xfrm>
                <a:off x="1778726" y="5446095"/>
                <a:ext cx="5076646" cy="400110"/>
              </a:xfrm>
              <a:prstGeom prst="rect">
                <a:avLst/>
              </a:prstGeom>
            </p:spPr>
            <p:txBody>
              <a:bodyPr wrap="none">
                <a:spAutoFit/>
              </a:bodyPr>
              <a:lstStyle/>
              <a:p>
                <a:r>
                  <a:rPr lang="de-DE" sz="2000" dirty="0" smtClean="0"/>
                  <a:t>Absolute Risikoreduktion = 1 von 100 Personen</a:t>
                </a:r>
                <a:endParaRPr lang="de-DE" sz="2000" dirty="0"/>
              </a:p>
            </p:txBody>
          </p:sp>
        </p:grpSp>
      </p:grpSp>
    </p:spTree>
    <p:extLst>
      <p:ext uri="{BB962C8B-B14F-4D97-AF65-F5344CB8AC3E}">
        <p14:creationId xmlns:p14="http://schemas.microsoft.com/office/powerpoint/2010/main" val="233421913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1</a:t>
            </a:r>
            <a:endParaRPr lang="de-DE" dirty="0"/>
          </a:p>
        </p:txBody>
      </p:sp>
      <p:sp>
        <p:nvSpPr>
          <p:cNvPr id="3" name="Inhaltsplatzhalter 2"/>
          <p:cNvSpPr>
            <a:spLocks noGrp="1"/>
          </p:cNvSpPr>
          <p:nvPr>
            <p:ph idx="1"/>
          </p:nvPr>
        </p:nvSpPr>
        <p:spPr>
          <a:xfrm>
            <a:off x="827465" y="1593595"/>
            <a:ext cx="6723792" cy="1454405"/>
          </a:xfrm>
        </p:spPr>
        <p:txBody>
          <a:bodyPr/>
          <a:lstStyle/>
          <a:p>
            <a:pPr marL="0" indent="0">
              <a:buNone/>
            </a:pPr>
            <a:r>
              <a:rPr lang="de-DE" sz="3000" dirty="0"/>
              <a:t>Berechnen Sie die relative und absolute Risikoreduktion für das folgende fiktive </a:t>
            </a:r>
            <a:r>
              <a:rPr lang="de-DE" sz="3000" dirty="0" smtClean="0"/>
              <a:t>Beispiel.</a:t>
            </a:r>
          </a:p>
          <a:p>
            <a:pPr marL="0" indent="0">
              <a:buNone/>
            </a:pPr>
            <a:r>
              <a:rPr lang="de-DE" sz="3000" dirty="0" smtClean="0"/>
              <a:t/>
            </a:r>
            <a:br>
              <a:rPr lang="de-DE" sz="3000" dirty="0" smtClean="0"/>
            </a:br>
            <a:endParaRPr lang="de-DE" sz="3000"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3074"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64100" y="900706"/>
            <a:ext cx="4523225" cy="2932797"/>
          </a:xfrm>
          <a:prstGeom prst="rect">
            <a:avLst/>
          </a:prstGeom>
          <a:noFill/>
          <a:extLst>
            <a:ext uri="{909E8E84-426E-40DD-AFC4-6F175D3DCCD1}">
              <a14:hiddenFill xmlns:a14="http://schemas.microsoft.com/office/drawing/2010/main">
                <a:solidFill>
                  <a:srgbClr val="FFFFFF"/>
                </a:solidFill>
              </a14:hiddenFill>
            </a:ext>
          </a:extLst>
        </p:spPr>
      </p:pic>
      <p:pic>
        <p:nvPicPr>
          <p:cNvPr id="3076" name="Formel Ereignisraten"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70422" y="3008014"/>
            <a:ext cx="4519844" cy="1013746"/>
          </a:xfrm>
          <a:prstGeom prst="rect">
            <a:avLst/>
          </a:prstGeom>
          <a:noFill/>
          <a:extLst>
            <a:ext uri="{909E8E84-426E-40DD-AFC4-6F175D3DCCD1}">
              <a14:hiddenFill xmlns:a14="http://schemas.microsoft.com/office/drawing/2010/main">
                <a:solidFill>
                  <a:srgbClr val="FFFFFF"/>
                </a:solidFill>
              </a14:hiddenFill>
            </a:ext>
          </a:extLst>
        </p:spPr>
      </p:pic>
      <p:sp>
        <p:nvSpPr>
          <p:cNvPr id="22" name="Inhaltsplatzhalter 2"/>
          <p:cNvSpPr txBox="1">
            <a:spLocks/>
          </p:cNvSpPr>
          <p:nvPr/>
        </p:nvSpPr>
        <p:spPr>
          <a:xfrm>
            <a:off x="827465" y="5853037"/>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smtClean="0"/>
              <a:t/>
            </a:r>
            <a:br>
              <a:rPr lang="de-DE" dirty="0" smtClean="0"/>
            </a:br>
            <a:endParaRPr lang="de-DE" dirty="0"/>
          </a:p>
        </p:txBody>
      </p:sp>
      <p:sp>
        <p:nvSpPr>
          <p:cNvPr id="4" name="Ereignisraten"/>
          <p:cNvSpPr/>
          <p:nvPr/>
        </p:nvSpPr>
        <p:spPr>
          <a:xfrm>
            <a:off x="838200" y="4210374"/>
            <a:ext cx="7620000" cy="1015663"/>
          </a:xfrm>
          <a:prstGeom prst="rect">
            <a:avLst/>
          </a:prstGeom>
        </p:spPr>
        <p:txBody>
          <a:bodyPr wrap="square">
            <a:spAutoFit/>
          </a:bodyPr>
          <a:lstStyle/>
          <a:p>
            <a:pPr lvl="0">
              <a:defRPr/>
            </a:pPr>
            <a:r>
              <a:rPr lang="de-DE" sz="3000" dirty="0"/>
              <a:t>Ereignisrate </a:t>
            </a:r>
            <a:r>
              <a:rPr lang="de-DE" sz="3000" u="sng" dirty="0"/>
              <a:t>ohne</a:t>
            </a:r>
            <a:r>
              <a:rPr lang="de-DE" sz="3000" dirty="0"/>
              <a:t> Behandlung = 6/85 = 7%</a:t>
            </a:r>
            <a:br>
              <a:rPr lang="de-DE" sz="3000" dirty="0"/>
            </a:br>
            <a:r>
              <a:rPr lang="de-DE" sz="3000" dirty="0"/>
              <a:t>Ereignisrate </a:t>
            </a:r>
            <a:r>
              <a:rPr lang="de-DE" sz="3000" u="sng" dirty="0"/>
              <a:t>mit</a:t>
            </a:r>
            <a:r>
              <a:rPr lang="de-DE" sz="3000" dirty="0"/>
              <a:t> Behandlung    = 3/75 = 4%</a:t>
            </a:r>
          </a:p>
        </p:txBody>
      </p:sp>
      <p:sp>
        <p:nvSpPr>
          <p:cNvPr id="27" name="RRR"/>
          <p:cNvSpPr/>
          <p:nvPr/>
        </p:nvSpPr>
        <p:spPr>
          <a:xfrm>
            <a:off x="838200" y="5247922"/>
            <a:ext cx="7620000" cy="553998"/>
          </a:xfrm>
          <a:prstGeom prst="rect">
            <a:avLst/>
          </a:prstGeom>
        </p:spPr>
        <p:txBody>
          <a:bodyPr wrap="square">
            <a:spAutoFit/>
          </a:bodyPr>
          <a:lstStyle/>
          <a:p>
            <a:pPr lvl="0">
              <a:defRPr/>
            </a:pPr>
            <a:r>
              <a:rPr lang="de-DE" sz="3000" dirty="0" smtClean="0"/>
              <a:t>Relative Risikoreduktion   = (7% - 4%)/7% = 43%</a:t>
            </a:r>
          </a:p>
        </p:txBody>
      </p:sp>
      <p:sp>
        <p:nvSpPr>
          <p:cNvPr id="5" name="ARR"/>
          <p:cNvSpPr/>
          <p:nvPr/>
        </p:nvSpPr>
        <p:spPr>
          <a:xfrm>
            <a:off x="827465" y="5908181"/>
            <a:ext cx="6508320" cy="553998"/>
          </a:xfrm>
          <a:prstGeom prst="rect">
            <a:avLst/>
          </a:prstGeom>
        </p:spPr>
        <p:txBody>
          <a:bodyPr wrap="none">
            <a:spAutoFit/>
          </a:bodyPr>
          <a:lstStyle/>
          <a:p>
            <a:pPr lvl="0">
              <a:defRPr/>
            </a:pPr>
            <a:r>
              <a:rPr lang="de-DE" sz="3000" dirty="0"/>
              <a:t>Absolute Risikoreduktion = 7% - 4% = 3%</a:t>
            </a:r>
          </a:p>
        </p:txBody>
      </p:sp>
      <p:sp>
        <p:nvSpPr>
          <p:cNvPr id="7" name="RRR-Lösung Abdeckung"/>
          <p:cNvSpPr/>
          <p:nvPr/>
        </p:nvSpPr>
        <p:spPr>
          <a:xfrm>
            <a:off x="5090160" y="5247922"/>
            <a:ext cx="3185160" cy="553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 desc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7947" t="7194"/>
          <a:stretch/>
        </p:blipFill>
        <p:spPr bwMode="auto">
          <a:xfrm>
            <a:off x="5109592" y="5184134"/>
            <a:ext cx="4729574" cy="762152"/>
          </a:xfrm>
          <a:prstGeom prst="rect">
            <a:avLst/>
          </a:prstGeom>
          <a:noFill/>
          <a:extLst>
            <a:ext uri="{909E8E84-426E-40DD-AFC4-6F175D3DCCD1}">
              <a14:hiddenFill xmlns:a14="http://schemas.microsoft.com/office/drawing/2010/main">
                <a:solidFill>
                  <a:srgbClr val="FFFFFF"/>
                </a:solidFill>
              </a14:hiddenFill>
            </a:ext>
          </a:extLst>
        </p:spPr>
      </p:pic>
      <p:sp>
        <p:nvSpPr>
          <p:cNvPr id="30" name="ARR-Lösung Abdeckung"/>
          <p:cNvSpPr/>
          <p:nvPr/>
        </p:nvSpPr>
        <p:spPr>
          <a:xfrm>
            <a:off x="5109592" y="5983163"/>
            <a:ext cx="3185160" cy="553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Picture 4" desc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8104" t="5091"/>
          <a:stretch/>
        </p:blipFill>
        <p:spPr bwMode="auto">
          <a:xfrm>
            <a:off x="5152262" y="5965917"/>
            <a:ext cx="4644234" cy="588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4062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28"/>
                                        </p:tgtEl>
                                      </p:cBhvr>
                                    </p:animEffect>
                                    <p:set>
                                      <p:cBhvr>
                                        <p:cTn id="20" dur="1" fill="hold">
                                          <p:stCondLst>
                                            <p:cond delay="499"/>
                                          </p:stCondLst>
                                        </p:cTn>
                                        <p:tgtEl>
                                          <p:spTgt spid="28"/>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30"/>
                                        </p:tgtEl>
                                      </p:cBhvr>
                                    </p:animEffect>
                                    <p:set>
                                      <p:cBhvr>
                                        <p:cTn id="36" dur="1" fill="hold">
                                          <p:stCondLst>
                                            <p:cond delay="499"/>
                                          </p:stCondLst>
                                        </p:cTn>
                                        <p:tgtEl>
                                          <p:spTgt spid="30"/>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29"/>
                                        </p:tgtEl>
                                      </p:cBhvr>
                                    </p:animEffect>
                                    <p:set>
                                      <p:cBhvr>
                                        <p:cTn id="39" dur="1" fill="hold">
                                          <p:stCondLst>
                                            <p:cond delay="499"/>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7" grpId="0"/>
      <p:bldP spid="5" grpId="0"/>
      <p:bldP spid="7"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2</a:t>
            </a:r>
            <a:endParaRPr lang="de-DE" dirty="0"/>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3357213504"/>
              </p:ext>
            </p:extLst>
          </p:nvPr>
        </p:nvGraphicFramePr>
        <p:xfrm>
          <a:off x="838200" y="2608446"/>
          <a:ext cx="8460706" cy="1371600"/>
        </p:xfrm>
        <a:graphic>
          <a:graphicData uri="http://schemas.openxmlformats.org/drawingml/2006/table">
            <a:tbl>
              <a:tblPr/>
              <a:tblGrid>
                <a:gridCol w="2138470">
                  <a:extLst>
                    <a:ext uri="{9D8B030D-6E8A-4147-A177-3AD203B41FA5}">
                      <a16:colId xmlns:a16="http://schemas.microsoft.com/office/drawing/2014/main" val="2599649013"/>
                    </a:ext>
                  </a:extLst>
                </a:gridCol>
                <a:gridCol w="1798098">
                  <a:extLst>
                    <a:ext uri="{9D8B030D-6E8A-4147-A177-3AD203B41FA5}">
                      <a16:colId xmlns:a16="http://schemas.microsoft.com/office/drawing/2014/main" val="656892948"/>
                    </a:ext>
                  </a:extLst>
                </a:gridCol>
                <a:gridCol w="1968284">
                  <a:extLst>
                    <a:ext uri="{9D8B030D-6E8A-4147-A177-3AD203B41FA5}">
                      <a16:colId xmlns:a16="http://schemas.microsoft.com/office/drawing/2014/main" val="299990389"/>
                    </a:ext>
                  </a:extLst>
                </a:gridCol>
                <a:gridCol w="2555854">
                  <a:extLst>
                    <a:ext uri="{9D8B030D-6E8A-4147-A177-3AD203B41FA5}">
                      <a16:colId xmlns:a16="http://schemas.microsoft.com/office/drawing/2014/main" val="2284853825"/>
                    </a:ext>
                  </a:extLst>
                </a:gridCol>
              </a:tblGrid>
              <a:tr h="0">
                <a:tc>
                  <a:txBody>
                    <a:bodyPr/>
                    <a:lstStyle/>
                    <a:p>
                      <a:pPr algn="l" fontAlgn="b"/>
                      <a:r>
                        <a:rPr lang="de-DE" dirty="0">
                          <a:solidFill>
                            <a:srgbClr val="495057"/>
                          </a:solidFill>
                          <a:effectLst/>
                        </a:rPr>
                        <a:t>Gruppe</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tc>
                  <a:txBody>
                    <a:bodyPr/>
                    <a:lstStyle/>
                    <a:p>
                      <a:pPr algn="l" fontAlgn="b"/>
                      <a:r>
                        <a:rPr lang="de-DE" dirty="0">
                          <a:solidFill>
                            <a:srgbClr val="495057"/>
                          </a:solidFill>
                          <a:effectLst/>
                        </a:rPr>
                        <a:t>erkrankte Personen</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tc>
                  <a:txBody>
                    <a:bodyPr/>
                    <a:lstStyle/>
                    <a:p>
                      <a:pPr algn="l" fontAlgn="b"/>
                      <a:r>
                        <a:rPr lang="de-DE" dirty="0">
                          <a:solidFill>
                            <a:srgbClr val="495057"/>
                          </a:solidFill>
                          <a:effectLst/>
                        </a:rPr>
                        <a:t>nicht erkrankte Personen</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tc>
                  <a:txBody>
                    <a:bodyPr/>
                    <a:lstStyle/>
                    <a:p>
                      <a:pPr algn="l" fontAlgn="b"/>
                      <a:r>
                        <a:rPr lang="de-DE" dirty="0">
                          <a:solidFill>
                            <a:srgbClr val="495057"/>
                          </a:solidFill>
                          <a:effectLst/>
                        </a:rPr>
                        <a:t>Gesamtanzahl untersuchter Personen</a:t>
                      </a:r>
                    </a:p>
                  </a:txBody>
                  <a:tcPr anchor="b">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E9ECEF"/>
                    </a:solidFill>
                  </a:tcPr>
                </a:tc>
                <a:extLst>
                  <a:ext uri="{0D108BD9-81ED-4DB2-BD59-A6C34878D82A}">
                    <a16:rowId xmlns:a16="http://schemas.microsoft.com/office/drawing/2014/main" val="2422029878"/>
                  </a:ext>
                </a:extLst>
              </a:tr>
              <a:tr h="0">
                <a:tc>
                  <a:txBody>
                    <a:bodyPr/>
                    <a:lstStyle/>
                    <a:p>
                      <a:pPr algn="l" fontAlgn="t"/>
                      <a:r>
                        <a:rPr lang="de-DE" dirty="0">
                          <a:effectLst/>
                        </a:rPr>
                        <a:t>Kontrollgruppe</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tc>
                  <a:txBody>
                    <a:bodyPr/>
                    <a:lstStyle/>
                    <a:p>
                      <a:pPr algn="ctr" fontAlgn="t"/>
                      <a:r>
                        <a:rPr lang="de-DE" dirty="0">
                          <a:effectLst/>
                        </a:rPr>
                        <a:t>23</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tc>
                  <a:txBody>
                    <a:bodyPr/>
                    <a:lstStyle/>
                    <a:p>
                      <a:pPr algn="ctr" fontAlgn="t"/>
                      <a:r>
                        <a:rPr lang="de-DE" dirty="0">
                          <a:effectLst/>
                        </a:rPr>
                        <a:t>184</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tc>
                  <a:txBody>
                    <a:bodyPr/>
                    <a:lstStyle/>
                    <a:p>
                      <a:pPr algn="ctr" fontAlgn="t"/>
                      <a:r>
                        <a:rPr lang="de-DE" dirty="0">
                          <a:effectLst/>
                        </a:rPr>
                        <a:t>197</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rgbClr val="FFFFFF"/>
                    </a:solidFill>
                  </a:tcPr>
                </a:tc>
                <a:extLst>
                  <a:ext uri="{0D108BD9-81ED-4DB2-BD59-A6C34878D82A}">
                    <a16:rowId xmlns:a16="http://schemas.microsoft.com/office/drawing/2014/main" val="3906810946"/>
                  </a:ext>
                </a:extLst>
              </a:tr>
              <a:tr h="0">
                <a:tc>
                  <a:txBody>
                    <a:bodyPr/>
                    <a:lstStyle/>
                    <a:p>
                      <a:pPr algn="l" fontAlgn="t"/>
                      <a:r>
                        <a:rPr lang="de-DE" dirty="0">
                          <a:effectLst/>
                        </a:rPr>
                        <a:t>Interventionsgruppe</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tc>
                  <a:txBody>
                    <a:bodyPr/>
                    <a:lstStyle/>
                    <a:p>
                      <a:pPr algn="ctr" fontAlgn="t"/>
                      <a:r>
                        <a:rPr lang="de-DE" dirty="0">
                          <a:effectLst/>
                        </a:rPr>
                        <a:t>17</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tc>
                  <a:txBody>
                    <a:bodyPr/>
                    <a:lstStyle/>
                    <a:p>
                      <a:pPr algn="ctr" fontAlgn="t"/>
                      <a:r>
                        <a:rPr lang="de-DE" dirty="0">
                          <a:effectLst/>
                        </a:rPr>
                        <a:t>186</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tc>
                  <a:txBody>
                    <a:bodyPr/>
                    <a:lstStyle/>
                    <a:p>
                      <a:pPr algn="ctr" fontAlgn="t"/>
                      <a:r>
                        <a:rPr lang="de-DE" dirty="0">
                          <a:effectLst/>
                        </a:rPr>
                        <a:t>203</a:t>
                      </a:r>
                    </a:p>
                  </a:txBody>
                  <a:tcPr>
                    <a:lnL>
                      <a:noFill/>
                    </a:lnL>
                    <a:lnR>
                      <a:noFill/>
                    </a:lnR>
                    <a:lnT w="7620" cap="flat" cmpd="sng" algn="ctr">
                      <a:solidFill>
                        <a:srgbClr val="DEE2E6"/>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527226906"/>
                  </a:ext>
                </a:extLst>
              </a:tr>
            </a:tbl>
          </a:graphicData>
        </a:graphic>
      </p:graphicFrame>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6" name="Rechteck 5"/>
          <p:cNvSpPr/>
          <p:nvPr/>
        </p:nvSpPr>
        <p:spPr>
          <a:xfrm>
            <a:off x="827465" y="1464157"/>
            <a:ext cx="10132141" cy="1015663"/>
          </a:xfrm>
          <a:prstGeom prst="rect">
            <a:avLst/>
          </a:prstGeom>
        </p:spPr>
        <p:txBody>
          <a:bodyPr wrap="square">
            <a:spAutoFit/>
          </a:bodyPr>
          <a:lstStyle/>
          <a:p>
            <a:r>
              <a:rPr lang="de-DE" sz="3000" dirty="0">
                <a:solidFill>
                  <a:srgbClr val="212529"/>
                </a:solidFill>
              </a:rPr>
              <a:t>Berechnen Sie die relative und absolute Risikoreduktion für das folgende fiktive Beispiel:</a:t>
            </a:r>
            <a:endParaRPr lang="de-DE" sz="3000" dirty="0"/>
          </a:p>
        </p:txBody>
      </p:sp>
      <p:grpSp>
        <p:nvGrpSpPr>
          <p:cNvPr id="10" name="Gruppieren 9"/>
          <p:cNvGrpSpPr/>
          <p:nvPr/>
        </p:nvGrpSpPr>
        <p:grpSpPr>
          <a:xfrm>
            <a:off x="-3778748" y="1533188"/>
            <a:ext cx="3507129" cy="978351"/>
            <a:chOff x="7072132" y="4821000"/>
            <a:chExt cx="3507129" cy="978351"/>
          </a:xfrm>
        </p:grpSpPr>
        <p:pic>
          <p:nvPicPr>
            <p:cNvPr id="20" name="Picture 4"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20444" y="4956329"/>
              <a:ext cx="3199522" cy="717613"/>
            </a:xfrm>
            <a:prstGeom prst="rect">
              <a:avLst/>
            </a:prstGeom>
            <a:noFill/>
            <a:extLst>
              <a:ext uri="{909E8E84-426E-40DD-AFC4-6F175D3DCCD1}">
                <a14:hiddenFill xmlns:a14="http://schemas.microsoft.com/office/drawing/2010/main">
                  <a:solidFill>
                    <a:srgbClr val="FFFFFF"/>
                  </a:solidFill>
                </a14:hiddenFill>
              </a:ext>
            </a:extLst>
          </p:spPr>
        </p:pic>
        <p:sp>
          <p:nvSpPr>
            <p:cNvPr id="9" name="Rechteck 8"/>
            <p:cNvSpPr/>
            <p:nvPr/>
          </p:nvSpPr>
          <p:spPr>
            <a:xfrm>
              <a:off x="7072132" y="4821000"/>
              <a:ext cx="3507129" cy="9783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41" name="Inhaltsplatzhalter 2"/>
          <p:cNvSpPr txBox="1">
            <a:spLocks/>
          </p:cNvSpPr>
          <p:nvPr/>
        </p:nvSpPr>
        <p:spPr>
          <a:xfrm>
            <a:off x="827465" y="5853037"/>
            <a:ext cx="4605759" cy="407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smtClean="0"/>
              <a:t/>
            </a:r>
            <a:br>
              <a:rPr lang="de-DE" dirty="0" smtClean="0"/>
            </a:br>
            <a:endParaRPr lang="de-DE" dirty="0"/>
          </a:p>
        </p:txBody>
      </p:sp>
      <p:sp>
        <p:nvSpPr>
          <p:cNvPr id="42" name="Ereignisraten"/>
          <p:cNvSpPr/>
          <p:nvPr/>
        </p:nvSpPr>
        <p:spPr>
          <a:xfrm>
            <a:off x="838200" y="4210374"/>
            <a:ext cx="10121406" cy="1015663"/>
          </a:xfrm>
          <a:prstGeom prst="rect">
            <a:avLst/>
          </a:prstGeom>
        </p:spPr>
        <p:txBody>
          <a:bodyPr wrap="square">
            <a:spAutoFit/>
          </a:bodyPr>
          <a:lstStyle/>
          <a:p>
            <a:pPr lvl="0">
              <a:defRPr/>
            </a:pPr>
            <a:r>
              <a:rPr lang="de-DE" sz="3000" dirty="0"/>
              <a:t>Ereignisrate </a:t>
            </a:r>
            <a:r>
              <a:rPr lang="de-DE" sz="3000" dirty="0" smtClean="0"/>
              <a:t>Kontrollgruppe           = 23/197 </a:t>
            </a:r>
            <a:r>
              <a:rPr lang="de-DE" sz="3000" dirty="0"/>
              <a:t>= </a:t>
            </a:r>
            <a:r>
              <a:rPr lang="de-DE" sz="3000" dirty="0" smtClean="0"/>
              <a:t>12%</a:t>
            </a:r>
            <a:r>
              <a:rPr lang="de-DE" sz="3000" dirty="0"/>
              <a:t/>
            </a:r>
            <a:br>
              <a:rPr lang="de-DE" sz="3000" dirty="0"/>
            </a:br>
            <a:r>
              <a:rPr lang="de-DE" sz="3000" dirty="0"/>
              <a:t>Ereignisrate </a:t>
            </a:r>
            <a:r>
              <a:rPr lang="de-DE" sz="3000" dirty="0" smtClean="0"/>
              <a:t>Interventionsgruppe = 17/203 </a:t>
            </a:r>
            <a:r>
              <a:rPr lang="de-DE" sz="3000" dirty="0"/>
              <a:t>= </a:t>
            </a:r>
            <a:r>
              <a:rPr lang="de-DE" sz="3000" dirty="0" smtClean="0"/>
              <a:t>8%</a:t>
            </a:r>
            <a:endParaRPr lang="de-DE" sz="3000" dirty="0"/>
          </a:p>
        </p:txBody>
      </p:sp>
      <p:sp>
        <p:nvSpPr>
          <p:cNvPr id="43" name="RRR"/>
          <p:cNvSpPr/>
          <p:nvPr/>
        </p:nvSpPr>
        <p:spPr>
          <a:xfrm>
            <a:off x="838200" y="5247922"/>
            <a:ext cx="8831090" cy="553998"/>
          </a:xfrm>
          <a:prstGeom prst="rect">
            <a:avLst/>
          </a:prstGeom>
        </p:spPr>
        <p:txBody>
          <a:bodyPr wrap="square">
            <a:spAutoFit/>
          </a:bodyPr>
          <a:lstStyle/>
          <a:p>
            <a:pPr lvl="0">
              <a:defRPr/>
            </a:pPr>
            <a:r>
              <a:rPr lang="de-DE" sz="3000" dirty="0" smtClean="0"/>
              <a:t>Relative Risikoreduktion   = (12% - 8%)/12% = 43%</a:t>
            </a:r>
          </a:p>
        </p:txBody>
      </p:sp>
      <p:sp>
        <p:nvSpPr>
          <p:cNvPr id="44" name="ARR"/>
          <p:cNvSpPr/>
          <p:nvPr/>
        </p:nvSpPr>
        <p:spPr>
          <a:xfrm>
            <a:off x="827465" y="5908181"/>
            <a:ext cx="6703886" cy="553998"/>
          </a:xfrm>
          <a:prstGeom prst="rect">
            <a:avLst/>
          </a:prstGeom>
        </p:spPr>
        <p:txBody>
          <a:bodyPr wrap="none">
            <a:spAutoFit/>
          </a:bodyPr>
          <a:lstStyle/>
          <a:p>
            <a:pPr lvl="0">
              <a:defRPr/>
            </a:pPr>
            <a:r>
              <a:rPr lang="de-DE" sz="3000" dirty="0"/>
              <a:t>Absolute Risikoreduktion = </a:t>
            </a:r>
            <a:r>
              <a:rPr lang="de-DE" sz="3000" dirty="0" smtClean="0"/>
              <a:t>12% </a:t>
            </a:r>
            <a:r>
              <a:rPr lang="de-DE" sz="3000" dirty="0"/>
              <a:t>- </a:t>
            </a:r>
            <a:r>
              <a:rPr lang="de-DE" sz="3000" dirty="0" smtClean="0"/>
              <a:t>8% </a:t>
            </a:r>
            <a:r>
              <a:rPr lang="de-DE" sz="3000" dirty="0"/>
              <a:t>= </a:t>
            </a:r>
            <a:r>
              <a:rPr lang="de-DE" sz="3000" dirty="0" smtClean="0"/>
              <a:t>4%</a:t>
            </a:r>
            <a:endParaRPr lang="de-DE" sz="3000" dirty="0"/>
          </a:p>
        </p:txBody>
      </p:sp>
      <p:pic>
        <p:nvPicPr>
          <p:cNvPr id="46" name="Picture 2" desc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752" t="7194"/>
          <a:stretch/>
        </p:blipFill>
        <p:spPr bwMode="auto">
          <a:xfrm>
            <a:off x="-6412660" y="5471961"/>
            <a:ext cx="5720658" cy="762152"/>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304" t="4833"/>
          <a:stretch/>
        </p:blipFill>
        <p:spPr bwMode="auto">
          <a:xfrm>
            <a:off x="-6294119" y="6166338"/>
            <a:ext cx="5483576" cy="590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3876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xEl>
                                              <p:pRg st="0" end="0"/>
                                            </p:txEl>
                                          </p:spTgt>
                                        </p:tgtEl>
                                        <p:attrNameLst>
                                          <p:attrName>style.visibility</p:attrName>
                                        </p:attrNameLst>
                                      </p:cBhvr>
                                      <p:to>
                                        <p:strVal val="visible"/>
                                      </p:to>
                                    </p:set>
                                    <p:animEffect transition="in" filter="fade">
                                      <p:cBhvr>
                                        <p:cTn id="7" dur="500"/>
                                        <p:tgtEl>
                                          <p:spTgt spid="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par>
                                <p:cTn id="13" presetID="10" presetClass="entr" presetSubtype="0"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p"/>
      <p:bldP spid="43" grpId="0"/>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3</a:t>
            </a: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1026" name="Picture 2" descr="https://www.leitlinie-gesundheitsinformation.de/RiskTool/images/pageUX3/Uebung3Desktop.png"/>
          <p:cNvPicPr>
            <a:picLocks noChangeAspect="1" noChangeArrowheads="1"/>
          </p:cNvPicPr>
          <p:nvPr/>
        </p:nvPicPr>
        <p:blipFill rotWithShape="1">
          <a:blip r:embed="rId8">
            <a:extLst>
              <a:ext uri="{28A0092B-C50C-407E-A947-70E740481C1C}">
                <a14:useLocalDpi xmlns:a14="http://schemas.microsoft.com/office/drawing/2010/main" val="0"/>
              </a:ext>
            </a:extLst>
          </a:blip>
          <a:srcRect l="17204" r="17283"/>
          <a:stretch/>
        </p:blipFill>
        <p:spPr bwMode="auto">
          <a:xfrm>
            <a:off x="655320" y="1449107"/>
            <a:ext cx="2422361" cy="33768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elle 3"/>
          <p:cNvGraphicFramePr>
            <a:graphicFrameLocks noGrp="1"/>
          </p:cNvGraphicFramePr>
          <p:nvPr>
            <p:extLst>
              <p:ext uri="{D42A27DB-BD31-4B8C-83A1-F6EECF244321}">
                <p14:modId xmlns:p14="http://schemas.microsoft.com/office/powerpoint/2010/main" val="2247696523"/>
              </p:ext>
            </p:extLst>
          </p:nvPr>
        </p:nvGraphicFramePr>
        <p:xfrm>
          <a:off x="3246400" y="1478929"/>
          <a:ext cx="8540925" cy="1493520"/>
        </p:xfrm>
        <a:graphic>
          <a:graphicData uri="http://schemas.openxmlformats.org/drawingml/2006/table">
            <a:tbl>
              <a:tblPr/>
              <a:tblGrid>
                <a:gridCol w="2286956">
                  <a:extLst>
                    <a:ext uri="{9D8B030D-6E8A-4147-A177-3AD203B41FA5}">
                      <a16:colId xmlns:a16="http://schemas.microsoft.com/office/drawing/2014/main" val="1837593765"/>
                    </a:ext>
                  </a:extLst>
                </a:gridCol>
                <a:gridCol w="2259364">
                  <a:extLst>
                    <a:ext uri="{9D8B030D-6E8A-4147-A177-3AD203B41FA5}">
                      <a16:colId xmlns:a16="http://schemas.microsoft.com/office/drawing/2014/main" val="2605867463"/>
                    </a:ext>
                  </a:extLst>
                </a:gridCol>
                <a:gridCol w="2420448">
                  <a:extLst>
                    <a:ext uri="{9D8B030D-6E8A-4147-A177-3AD203B41FA5}">
                      <a16:colId xmlns:a16="http://schemas.microsoft.com/office/drawing/2014/main" val="2249089582"/>
                    </a:ext>
                  </a:extLst>
                </a:gridCol>
                <a:gridCol w="1574157">
                  <a:extLst>
                    <a:ext uri="{9D8B030D-6E8A-4147-A177-3AD203B41FA5}">
                      <a16:colId xmlns:a16="http://schemas.microsoft.com/office/drawing/2014/main" val="1481381125"/>
                    </a:ext>
                  </a:extLst>
                </a:gridCol>
              </a:tblGrid>
              <a:tr h="0">
                <a:tc>
                  <a:txBody>
                    <a:bodyPr/>
                    <a:lstStyle/>
                    <a:p>
                      <a:endParaRPr lang="de-DE" sz="1600" dirty="0"/>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chemeClr val="bg1">
                        <a:lumMod val="95000"/>
                      </a:schemeClr>
                    </a:solidFill>
                  </a:tcPr>
                </a:tc>
                <a:tc>
                  <a:txBody>
                    <a:bodyPr/>
                    <a:lstStyle/>
                    <a:p>
                      <a:pPr marL="0" algn="l" defTabSz="914400" rtl="0" eaLnBrk="1" fontAlgn="b" latinLnBrk="0" hangingPunct="1"/>
                      <a:r>
                        <a:rPr lang="de-DE" sz="1600" kern="1200" dirty="0" smtClean="0">
                          <a:solidFill>
                            <a:srgbClr val="495057"/>
                          </a:solidFill>
                          <a:effectLst/>
                          <a:latin typeface="+mn-lt"/>
                          <a:ea typeface="+mn-ea"/>
                          <a:cs typeface="+mn-cs"/>
                        </a:rPr>
                        <a:t>Probanden, </a:t>
                      </a:r>
                      <a:r>
                        <a:rPr lang="de-DE" sz="1600" kern="1200" dirty="0">
                          <a:solidFill>
                            <a:srgbClr val="495057"/>
                          </a:solidFill>
                          <a:effectLst/>
                          <a:latin typeface="+mn-lt"/>
                          <a:ea typeface="+mn-ea"/>
                          <a:cs typeface="+mn-cs"/>
                        </a:rPr>
                        <a:t>die durch ein </a:t>
                      </a:r>
                      <a:r>
                        <a:rPr lang="de-DE" sz="1600" kern="1200" dirty="0" smtClean="0">
                          <a:solidFill>
                            <a:srgbClr val="495057"/>
                          </a:solidFill>
                          <a:effectLst/>
                          <a:latin typeface="+mn-lt"/>
                          <a:ea typeface="+mn-ea"/>
                          <a:cs typeface="+mn-cs"/>
                        </a:rPr>
                        <a:t>kardiovaskuläres </a:t>
                      </a:r>
                      <a:r>
                        <a:rPr lang="de-DE" sz="1600" kern="1200" dirty="0">
                          <a:solidFill>
                            <a:srgbClr val="495057"/>
                          </a:solidFill>
                          <a:effectLst/>
                          <a:latin typeface="+mn-lt"/>
                          <a:ea typeface="+mn-ea"/>
                          <a:cs typeface="+mn-cs"/>
                        </a:rPr>
                        <a:t>Ereignis gestorben sind</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chemeClr val="bg1">
                        <a:lumMod val="95000"/>
                      </a:schemeClr>
                    </a:solidFill>
                  </a:tcPr>
                </a:tc>
                <a:tc>
                  <a:txBody>
                    <a:bodyPr/>
                    <a:lstStyle/>
                    <a:p>
                      <a:pPr marL="0" algn="l" defTabSz="914400" rtl="0" eaLnBrk="1" fontAlgn="b" latinLnBrk="0" hangingPunct="1"/>
                      <a:r>
                        <a:rPr lang="de-DE" sz="1600" kern="1200" dirty="0" smtClean="0">
                          <a:solidFill>
                            <a:srgbClr val="495057"/>
                          </a:solidFill>
                          <a:effectLst/>
                          <a:latin typeface="+mn-lt"/>
                          <a:ea typeface="+mn-ea"/>
                          <a:cs typeface="+mn-cs"/>
                        </a:rPr>
                        <a:t>Probanden, </a:t>
                      </a:r>
                      <a:r>
                        <a:rPr lang="de-DE" sz="1600" kern="1200" dirty="0">
                          <a:solidFill>
                            <a:srgbClr val="495057"/>
                          </a:solidFill>
                          <a:effectLst/>
                          <a:latin typeface="+mn-lt"/>
                          <a:ea typeface="+mn-ea"/>
                          <a:cs typeface="+mn-cs"/>
                        </a:rPr>
                        <a:t>die nicht durch ein kardiovaskuläres Ereignis gestorben sind</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solidFill>
                      <a:schemeClr val="bg1">
                        <a:lumMod val="95000"/>
                      </a:schemeClr>
                    </a:solidFill>
                  </a:tcPr>
                </a:tc>
                <a:tc>
                  <a:txBody>
                    <a:bodyPr/>
                    <a:lstStyle/>
                    <a:p>
                      <a:pPr marL="0" algn="l" defTabSz="914400" rtl="0" eaLnBrk="1" fontAlgn="b" latinLnBrk="0" hangingPunct="1"/>
                      <a:r>
                        <a:rPr lang="de-DE" sz="1600" kern="1200" dirty="0">
                          <a:solidFill>
                            <a:srgbClr val="495057"/>
                          </a:solidFill>
                          <a:effectLst/>
                          <a:latin typeface="+mn-lt"/>
                          <a:ea typeface="+mn-ea"/>
                          <a:cs typeface="+mn-cs"/>
                        </a:rPr>
                        <a:t>Gesamtanzahl der Probanden</a:t>
                      </a:r>
                    </a:p>
                  </a:txBody>
                  <a:tcPr>
                    <a:lnL>
                      <a:noFill/>
                    </a:lnL>
                    <a:lnR w="12700" cmpd="sng">
                      <a:noFill/>
                      <a:prstDash val="solid"/>
                    </a:lnR>
                    <a:lnT w="12700" cmpd="sng">
                      <a:noFill/>
                      <a:prstDash val="solid"/>
                    </a:lnT>
                    <a:lnB w="762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7576376"/>
                  </a:ext>
                </a:extLst>
              </a:tr>
              <a:tr h="0">
                <a:tc>
                  <a:txBody>
                    <a:bodyPr/>
                    <a:lstStyle/>
                    <a:p>
                      <a:pPr fontAlgn="t"/>
                      <a:r>
                        <a:rPr lang="de-DE" sz="1600" dirty="0">
                          <a:effectLst/>
                        </a:rPr>
                        <a:t>Behandlung mit Entresto</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tcPr>
                </a:tc>
                <a:tc>
                  <a:txBody>
                    <a:bodyPr/>
                    <a:lstStyle/>
                    <a:p>
                      <a:pPr fontAlgn="t"/>
                      <a:r>
                        <a:rPr lang="de-DE" sz="1600" dirty="0">
                          <a:effectLst/>
                        </a:rPr>
                        <a:t>558 Probanden</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tcPr>
                </a:tc>
                <a:tc>
                  <a:txBody>
                    <a:bodyPr/>
                    <a:lstStyle/>
                    <a:p>
                      <a:pPr fontAlgn="t"/>
                      <a:r>
                        <a:rPr lang="de-DE" sz="1600" dirty="0">
                          <a:effectLst/>
                        </a:rPr>
                        <a:t>3629 Probanden</a:t>
                      </a:r>
                    </a:p>
                  </a:txBody>
                  <a:tcPr>
                    <a:lnL>
                      <a:noFill/>
                    </a:lnL>
                    <a:lnR>
                      <a:noFill/>
                    </a:lnR>
                    <a:lnT w="7620" cap="flat" cmpd="sng" algn="ctr">
                      <a:solidFill>
                        <a:srgbClr val="DEE2E6"/>
                      </a:solidFill>
                      <a:prstDash val="solid"/>
                      <a:round/>
                      <a:headEnd type="none" w="med" len="med"/>
                      <a:tailEnd type="none" w="med" len="med"/>
                    </a:lnT>
                    <a:lnB w="7620" cap="flat" cmpd="sng" algn="ctr">
                      <a:solidFill>
                        <a:srgbClr val="DEE2E6"/>
                      </a:solidFill>
                      <a:prstDash val="solid"/>
                      <a:round/>
                      <a:headEnd type="none" w="med" len="med"/>
                      <a:tailEnd type="none" w="med" len="med"/>
                    </a:lnB>
                  </a:tcPr>
                </a:tc>
                <a:tc>
                  <a:txBody>
                    <a:bodyPr/>
                    <a:lstStyle/>
                    <a:p>
                      <a:pPr fontAlgn="t"/>
                      <a:r>
                        <a:rPr lang="de-DE" sz="1600" dirty="0">
                          <a:effectLst/>
                        </a:rPr>
                        <a:t>4187 Probanden</a:t>
                      </a:r>
                    </a:p>
                  </a:txBody>
                  <a:tcPr>
                    <a:lnL>
                      <a:noFill/>
                    </a:lnL>
                    <a:lnR>
                      <a:noFill/>
                    </a:lnR>
                    <a:lnT w="7620" cap="flat" cmpd="sng" algn="ctr">
                      <a:noFill/>
                      <a:prstDash val="solid"/>
                      <a:round/>
                      <a:headEnd type="none" w="med" len="med"/>
                      <a:tailEnd type="none" w="med" len="med"/>
                    </a:lnT>
                    <a:lnB w="7620" cap="flat" cmpd="sng" algn="ctr">
                      <a:solidFill>
                        <a:srgbClr val="DEE2E6"/>
                      </a:solidFill>
                      <a:prstDash val="solid"/>
                      <a:round/>
                      <a:headEnd type="none" w="med" len="med"/>
                      <a:tailEnd type="none" w="med" len="med"/>
                    </a:lnB>
                  </a:tcPr>
                </a:tc>
                <a:extLst>
                  <a:ext uri="{0D108BD9-81ED-4DB2-BD59-A6C34878D82A}">
                    <a16:rowId xmlns:a16="http://schemas.microsoft.com/office/drawing/2014/main" val="1813993867"/>
                  </a:ext>
                </a:extLst>
              </a:tr>
              <a:tr h="0">
                <a:tc>
                  <a:txBody>
                    <a:bodyPr/>
                    <a:lstStyle/>
                    <a:p>
                      <a:pPr fontAlgn="t"/>
                      <a:r>
                        <a:rPr lang="de-DE" sz="1600" dirty="0">
                          <a:effectLst/>
                        </a:rPr>
                        <a:t>Behandlung mit Enalapril</a:t>
                      </a:r>
                    </a:p>
                  </a:txBody>
                  <a:tcPr>
                    <a:lnL>
                      <a:noFill/>
                    </a:lnL>
                    <a:lnR>
                      <a:noFill/>
                    </a:lnR>
                    <a:lnT w="7620" cap="flat" cmpd="sng" algn="ctr">
                      <a:solidFill>
                        <a:srgbClr val="DEE2E6"/>
                      </a:solidFill>
                      <a:prstDash val="solid"/>
                      <a:round/>
                      <a:headEnd type="none" w="med" len="med"/>
                      <a:tailEnd type="none" w="med" len="med"/>
                    </a:lnT>
                    <a:lnB>
                      <a:noFill/>
                    </a:lnB>
                  </a:tcPr>
                </a:tc>
                <a:tc>
                  <a:txBody>
                    <a:bodyPr/>
                    <a:lstStyle/>
                    <a:p>
                      <a:pPr fontAlgn="t"/>
                      <a:r>
                        <a:rPr lang="de-DE" sz="1600" dirty="0">
                          <a:effectLst/>
                        </a:rPr>
                        <a:t>693 Probanden</a:t>
                      </a:r>
                    </a:p>
                  </a:txBody>
                  <a:tcPr>
                    <a:lnL>
                      <a:noFill/>
                    </a:lnL>
                    <a:lnR>
                      <a:noFill/>
                    </a:lnR>
                    <a:lnT w="7620" cap="flat" cmpd="sng" algn="ctr">
                      <a:solidFill>
                        <a:srgbClr val="DEE2E6"/>
                      </a:solidFill>
                      <a:prstDash val="solid"/>
                      <a:round/>
                      <a:headEnd type="none" w="med" len="med"/>
                      <a:tailEnd type="none" w="med" len="med"/>
                    </a:lnT>
                    <a:lnB>
                      <a:noFill/>
                    </a:lnB>
                  </a:tcPr>
                </a:tc>
                <a:tc>
                  <a:txBody>
                    <a:bodyPr/>
                    <a:lstStyle/>
                    <a:p>
                      <a:pPr fontAlgn="t"/>
                      <a:r>
                        <a:rPr lang="de-DE" sz="1600" dirty="0">
                          <a:effectLst/>
                        </a:rPr>
                        <a:t>3519 Probanden</a:t>
                      </a:r>
                    </a:p>
                  </a:txBody>
                  <a:tcPr>
                    <a:lnL>
                      <a:noFill/>
                    </a:lnL>
                    <a:lnR>
                      <a:noFill/>
                    </a:lnR>
                    <a:lnT w="7620" cap="flat" cmpd="sng" algn="ctr">
                      <a:solidFill>
                        <a:srgbClr val="DEE2E6"/>
                      </a:solidFill>
                      <a:prstDash val="solid"/>
                      <a:round/>
                      <a:headEnd type="none" w="med" len="med"/>
                      <a:tailEnd type="none" w="med" len="med"/>
                    </a:lnT>
                    <a:lnB>
                      <a:noFill/>
                    </a:lnB>
                  </a:tcPr>
                </a:tc>
                <a:tc>
                  <a:txBody>
                    <a:bodyPr/>
                    <a:lstStyle/>
                    <a:p>
                      <a:pPr fontAlgn="t"/>
                      <a:r>
                        <a:rPr lang="de-DE" sz="1600" dirty="0">
                          <a:effectLst/>
                        </a:rPr>
                        <a:t>4212 Probanden</a:t>
                      </a:r>
                    </a:p>
                  </a:txBody>
                  <a:tcPr>
                    <a:lnL>
                      <a:noFill/>
                    </a:lnL>
                    <a:lnR>
                      <a:noFill/>
                    </a:lnR>
                    <a:lnT w="7620" cap="flat" cmpd="sng" algn="ctr">
                      <a:solidFill>
                        <a:srgbClr val="DEE2E6"/>
                      </a:solidFill>
                      <a:prstDash val="solid"/>
                      <a:round/>
                      <a:headEnd type="none" w="med" len="med"/>
                      <a:tailEnd type="none" w="med" len="med"/>
                    </a:lnT>
                    <a:lnB>
                      <a:noFill/>
                    </a:lnB>
                  </a:tcPr>
                </a:tc>
                <a:extLst>
                  <a:ext uri="{0D108BD9-81ED-4DB2-BD59-A6C34878D82A}">
                    <a16:rowId xmlns:a16="http://schemas.microsoft.com/office/drawing/2014/main" val="2577756960"/>
                  </a:ext>
                </a:extLst>
              </a:tr>
            </a:tbl>
          </a:graphicData>
        </a:graphic>
      </p:graphicFrame>
      <p:sp>
        <p:nvSpPr>
          <p:cNvPr id="6" name="Rechteck 5"/>
          <p:cNvSpPr/>
          <p:nvPr/>
        </p:nvSpPr>
        <p:spPr>
          <a:xfrm>
            <a:off x="3246400" y="3137524"/>
            <a:ext cx="8540925" cy="1477328"/>
          </a:xfrm>
          <a:prstGeom prst="rect">
            <a:avLst/>
          </a:prstGeom>
        </p:spPr>
        <p:txBody>
          <a:bodyPr wrap="square">
            <a:spAutoFit/>
          </a:bodyPr>
          <a:lstStyle/>
          <a:p>
            <a:r>
              <a:rPr lang="de-DE" sz="3000" dirty="0">
                <a:solidFill>
                  <a:srgbClr val="212529"/>
                </a:solidFill>
              </a:rPr>
              <a:t>Bestimmt ahnen Sie es bereits: Bei den angegebenen </a:t>
            </a:r>
            <a:r>
              <a:rPr lang="de-DE" sz="3000" b="1" dirty="0">
                <a:solidFill>
                  <a:srgbClr val="212529"/>
                </a:solidFill>
              </a:rPr>
              <a:t>20% </a:t>
            </a:r>
            <a:r>
              <a:rPr lang="de-DE" sz="3000" dirty="0">
                <a:solidFill>
                  <a:srgbClr val="212529"/>
                </a:solidFill>
              </a:rPr>
              <a:t>handelt es sich um die relative Risikoreduktion</a:t>
            </a:r>
            <a:r>
              <a:rPr lang="de-DE" sz="3000" dirty="0" smtClean="0">
                <a:solidFill>
                  <a:srgbClr val="212529"/>
                </a:solidFill>
              </a:rPr>
              <a:t>. Berechnen Sie die absolute Risikoreduktion.</a:t>
            </a:r>
            <a:r>
              <a:rPr lang="de-DE" sz="3000" dirty="0" smtClean="0"/>
              <a:t> </a:t>
            </a:r>
            <a:endParaRPr lang="de-DE" sz="3000" dirty="0"/>
          </a:p>
        </p:txBody>
      </p:sp>
      <p:sp>
        <p:nvSpPr>
          <p:cNvPr id="20" name="Ereignisraten"/>
          <p:cNvSpPr/>
          <p:nvPr/>
        </p:nvSpPr>
        <p:spPr>
          <a:xfrm>
            <a:off x="827465" y="4892518"/>
            <a:ext cx="10121406" cy="1015663"/>
          </a:xfrm>
          <a:prstGeom prst="rect">
            <a:avLst/>
          </a:prstGeom>
        </p:spPr>
        <p:txBody>
          <a:bodyPr wrap="square">
            <a:spAutoFit/>
          </a:bodyPr>
          <a:lstStyle/>
          <a:p>
            <a:pPr lvl="0">
              <a:defRPr/>
            </a:pPr>
            <a:r>
              <a:rPr lang="de-DE" sz="3000" dirty="0"/>
              <a:t>Ereignisrate </a:t>
            </a:r>
            <a:r>
              <a:rPr lang="de-DE" sz="3000" dirty="0" err="1" smtClean="0"/>
              <a:t>Enalapril</a:t>
            </a:r>
            <a:r>
              <a:rPr lang="de-DE" sz="3000" dirty="0"/>
              <a:t> </a:t>
            </a:r>
            <a:r>
              <a:rPr lang="de-DE" sz="3000" dirty="0" smtClean="0"/>
              <a:t>= 693/4212 </a:t>
            </a:r>
            <a:r>
              <a:rPr lang="de-DE" sz="3000" dirty="0"/>
              <a:t>= </a:t>
            </a:r>
            <a:r>
              <a:rPr lang="de-DE" sz="3000" dirty="0" smtClean="0"/>
              <a:t>16%</a:t>
            </a:r>
            <a:r>
              <a:rPr lang="de-DE" sz="3000" dirty="0"/>
              <a:t/>
            </a:r>
            <a:br>
              <a:rPr lang="de-DE" sz="3000" dirty="0"/>
            </a:br>
            <a:r>
              <a:rPr lang="de-DE" sz="3000" dirty="0"/>
              <a:t>Ereignisrate </a:t>
            </a:r>
            <a:r>
              <a:rPr lang="de-DE" sz="3000" dirty="0" err="1" smtClean="0"/>
              <a:t>Entresto</a:t>
            </a:r>
            <a:r>
              <a:rPr lang="de-DE" sz="3000" dirty="0" smtClean="0"/>
              <a:t> = 558/4187 </a:t>
            </a:r>
            <a:r>
              <a:rPr lang="de-DE" sz="3000" dirty="0"/>
              <a:t>= </a:t>
            </a:r>
            <a:r>
              <a:rPr lang="de-DE" sz="3000" dirty="0" smtClean="0"/>
              <a:t>13%</a:t>
            </a:r>
            <a:endParaRPr lang="de-DE" sz="3000" dirty="0"/>
          </a:p>
        </p:txBody>
      </p:sp>
      <p:sp>
        <p:nvSpPr>
          <p:cNvPr id="21" name="ARR"/>
          <p:cNvSpPr/>
          <p:nvPr/>
        </p:nvSpPr>
        <p:spPr>
          <a:xfrm>
            <a:off x="827465" y="5908181"/>
            <a:ext cx="6899453" cy="553998"/>
          </a:xfrm>
          <a:prstGeom prst="rect">
            <a:avLst/>
          </a:prstGeom>
        </p:spPr>
        <p:txBody>
          <a:bodyPr wrap="none">
            <a:spAutoFit/>
          </a:bodyPr>
          <a:lstStyle/>
          <a:p>
            <a:pPr lvl="0">
              <a:defRPr/>
            </a:pPr>
            <a:r>
              <a:rPr lang="de-DE" sz="3000" dirty="0"/>
              <a:t>Absolute Risikoreduktion = </a:t>
            </a:r>
            <a:r>
              <a:rPr lang="de-DE" sz="3000" dirty="0" smtClean="0"/>
              <a:t>16% </a:t>
            </a:r>
            <a:r>
              <a:rPr lang="de-DE" sz="3000" dirty="0"/>
              <a:t>- </a:t>
            </a:r>
            <a:r>
              <a:rPr lang="de-DE" sz="3000" dirty="0" smtClean="0"/>
              <a:t>13% </a:t>
            </a:r>
            <a:r>
              <a:rPr lang="de-DE" sz="3000" dirty="0"/>
              <a:t>= 3</a:t>
            </a:r>
            <a:r>
              <a:rPr lang="de-DE" sz="3000" dirty="0" smtClean="0"/>
              <a:t>%</a:t>
            </a:r>
            <a:endParaRPr lang="de-DE" sz="3000" dirty="0"/>
          </a:p>
        </p:txBody>
      </p:sp>
      <p:sp>
        <p:nvSpPr>
          <p:cNvPr id="24" name="Rechteck 23"/>
          <p:cNvSpPr/>
          <p:nvPr/>
        </p:nvSpPr>
        <p:spPr>
          <a:xfrm>
            <a:off x="7491815" y="4784796"/>
            <a:ext cx="4354950" cy="1231106"/>
          </a:xfrm>
          <a:prstGeom prst="rect">
            <a:avLst/>
          </a:prstGeom>
        </p:spPr>
        <p:txBody>
          <a:bodyPr wrap="square">
            <a:spAutoFit/>
          </a:bodyPr>
          <a:lstStyle/>
          <a:p>
            <a:pPr algn="just"/>
            <a:r>
              <a:rPr lang="de-DE" sz="2000" b="1" dirty="0" smtClean="0">
                <a:solidFill>
                  <a:srgbClr val="212529"/>
                </a:solidFill>
              </a:rPr>
              <a:t>Fazit: </a:t>
            </a:r>
            <a:r>
              <a:rPr lang="de-DE" dirty="0"/>
              <a:t>Auch hier fällt die absolute Risikoreduktion deutlich geringer aus als die beeindruckende relative Risikoreduktion von 20%.</a:t>
            </a:r>
            <a:endParaRPr lang="de-DE" sz="2000" b="1" dirty="0"/>
          </a:p>
        </p:txBody>
      </p:sp>
      <p:grpSp>
        <p:nvGrpSpPr>
          <p:cNvPr id="25" name="Gruppieren 24"/>
          <p:cNvGrpSpPr/>
          <p:nvPr/>
        </p:nvGrpSpPr>
        <p:grpSpPr>
          <a:xfrm>
            <a:off x="-3778748" y="1533188"/>
            <a:ext cx="3507129" cy="978351"/>
            <a:chOff x="7072132" y="4821000"/>
            <a:chExt cx="3507129" cy="978351"/>
          </a:xfrm>
        </p:grpSpPr>
        <p:pic>
          <p:nvPicPr>
            <p:cNvPr id="26"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20444" y="4956329"/>
              <a:ext cx="3199522" cy="717613"/>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p:nvSpPr>
          <p:spPr>
            <a:xfrm>
              <a:off x="7072132" y="4821000"/>
              <a:ext cx="3507129" cy="9783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8" name="Picture 4" desc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304" t="4833"/>
          <a:stretch/>
        </p:blipFill>
        <p:spPr bwMode="auto">
          <a:xfrm>
            <a:off x="-5755195" y="2842481"/>
            <a:ext cx="5483576" cy="590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3282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1"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Inhaltsplatzhalter 2"/>
          <p:cNvSpPr>
            <a:spLocks noGrp="1"/>
          </p:cNvSpPr>
          <p:nvPr>
            <p:ph idx="1"/>
          </p:nvPr>
        </p:nvSpPr>
        <p:spPr>
          <a:xfrm>
            <a:off x="838200" y="2527492"/>
            <a:ext cx="10515600" cy="1508748"/>
          </a:xfrm>
        </p:spPr>
        <p:txBody>
          <a:bodyPr/>
          <a:lstStyle/>
          <a:p>
            <a:pPr marL="0" indent="0">
              <a:buNone/>
            </a:pPr>
            <a:r>
              <a:rPr lang="de-DE" dirty="0" smtClean="0"/>
              <a:t>Wir </a:t>
            </a:r>
            <a:r>
              <a:rPr lang="de-DE" dirty="0"/>
              <a:t>hoffen, dass Sie von diesem Wissen in Ihrem beruflichen und persönlichen Leben profitieren können und wünschen Ihnen viel Erfolg bei der Anwendung.</a:t>
            </a:r>
          </a:p>
          <a:p>
            <a:pPr marL="0" indent="0">
              <a:buNone/>
            </a:pP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2"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3"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4"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5"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solidFill>
                </a:rPr>
                <a:t>Übungen</a:t>
              </a:r>
            </a:p>
          </p:txBody>
        </p:sp>
        <p:sp>
          <p:nvSpPr>
            <p:cNvPr id="19" name="Textfeld 18">
              <a:hlinkClick r:id="rId6"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4" name="Titel 3"/>
          <p:cNvSpPr>
            <a:spLocks noGrp="1"/>
          </p:cNvSpPr>
          <p:nvPr>
            <p:ph type="title"/>
          </p:nvPr>
        </p:nvSpPr>
        <p:spPr>
          <a:xfrm>
            <a:off x="838200" y="900706"/>
            <a:ext cx="10515600" cy="1298542"/>
          </a:xfrm>
        </p:spPr>
        <p:txBody>
          <a:bodyPr/>
          <a:lstStyle/>
          <a:p>
            <a:r>
              <a:rPr lang="de-DE" dirty="0"/>
              <a:t>Sie haben sich nun umfänglich mit der Interpretation und Berechnung von Risikoreduktionen vertraut gemacht.</a:t>
            </a:r>
            <a:br>
              <a:rPr lang="de-DE" dirty="0"/>
            </a:br>
            <a:r>
              <a:rPr lang="de-DE" dirty="0"/>
              <a:t/>
            </a:r>
            <a:br>
              <a:rPr lang="de-DE" dirty="0"/>
            </a:br>
            <a:endParaRPr lang="de-DE" dirty="0"/>
          </a:p>
        </p:txBody>
      </p:sp>
      <p:pic>
        <p:nvPicPr>
          <p:cNvPr id="2050" name="Picture 2" descr="https://www.leitlinie-gesundheitsinformation.de/RiskTool/images/pageFertig/Figu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65495" y="4100799"/>
            <a:ext cx="1593105" cy="2616654"/>
          </a:xfrm>
          <a:prstGeom prst="rect">
            <a:avLst/>
          </a:prstGeom>
          <a:noFill/>
          <a:extLst>
            <a:ext uri="{909E8E84-426E-40DD-AFC4-6F175D3DCCD1}">
              <a14:hiddenFill xmlns:a14="http://schemas.microsoft.com/office/drawing/2010/main">
                <a:solidFill>
                  <a:srgbClr val="FFFFFF"/>
                </a:solidFill>
              </a14:hiddenFill>
            </a:ext>
          </a:extLst>
        </p:spPr>
      </p:pic>
      <p:sp>
        <p:nvSpPr>
          <p:cNvPr id="26" name="Inhaltsplatzhalter 2"/>
          <p:cNvSpPr txBox="1">
            <a:spLocks/>
          </p:cNvSpPr>
          <p:nvPr/>
        </p:nvSpPr>
        <p:spPr>
          <a:xfrm>
            <a:off x="838200" y="1706881"/>
            <a:ext cx="10515600" cy="4344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
        <p:nvSpPr>
          <p:cNvPr id="20" name="Rechteck 19"/>
          <p:cNvSpPr/>
          <p:nvPr/>
        </p:nvSpPr>
        <p:spPr>
          <a:xfrm>
            <a:off x="838200" y="6443980"/>
            <a:ext cx="8644508" cy="273473"/>
          </a:xfrm>
          <a:prstGeom prst="rect">
            <a:avLst/>
          </a:prstGeom>
        </p:spPr>
        <p:txBody>
          <a:bodyPr wrap="square">
            <a:spAutoFit/>
          </a:bodyPr>
          <a:lstStyle/>
          <a:p>
            <a:pPr lvl="0">
              <a:lnSpc>
                <a:spcPct val="107000"/>
              </a:lnSpc>
              <a:spcAft>
                <a:spcPts val="800"/>
              </a:spcAft>
            </a:pPr>
            <a:r>
              <a:rPr lang="de-DE" sz="1100" i="1" dirty="0">
                <a:solidFill>
                  <a:srgbClr val="212529"/>
                </a:solidFill>
                <a:latin typeface="Calibri" panose="020F0502020204030204" pitchFamily="34" charset="0"/>
                <a:ea typeface="Calibri" panose="020F0502020204030204" pitchFamily="34" charset="0"/>
                <a:cs typeface="Times New Roman" panose="02020603050405020304" pitchFamily="18" charset="0"/>
              </a:rPr>
              <a:t>"</a:t>
            </a:r>
            <a:r>
              <a:rPr lang="de-DE" sz="1100" i="1" dirty="0">
                <a:latin typeface="Calibri" panose="020F0502020204030204" pitchFamily="34" charset="0"/>
                <a:ea typeface="Calibri" panose="020F0502020204030204" pitchFamily="34" charset="0"/>
                <a:cs typeface="Times New Roman" panose="02020603050405020304" pitchFamily="18" charset="0"/>
                <a:hlinkClick r:id="rId8"/>
              </a:rPr>
              <a:t>RiskTool –</a:t>
            </a:r>
            <a:r>
              <a:rPr lang="de-DE" sz="1100" i="1" dirty="0" smtClean="0">
                <a:latin typeface="Calibri" panose="020F0502020204030204" pitchFamily="34" charset="0"/>
                <a:ea typeface="Calibri" panose="020F0502020204030204" pitchFamily="34" charset="0"/>
                <a:cs typeface="Times New Roman" panose="02020603050405020304" pitchFamily="18" charset="0"/>
                <a:hlinkClick r:id="rId8"/>
              </a:rPr>
              <a:t>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8"/>
              </a:rPr>
              <a:t>Vermittlung relative und absolute Risikoreduktion</a:t>
            </a:r>
            <a:r>
              <a:rPr lang="de-DE" sz="1100" i="1" dirty="0">
                <a:latin typeface="Calibri" panose="020F0502020204030204" pitchFamily="34" charset="0"/>
                <a:ea typeface="Calibri" panose="020F0502020204030204" pitchFamily="34" charset="0"/>
                <a:cs typeface="Times New Roman" panose="02020603050405020304" pitchFamily="18" charset="0"/>
              </a:rPr>
              <a:t>" von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9"/>
              </a:rPr>
              <a:t>Sandro Zacher &amp; RiskTool-Team</a:t>
            </a:r>
            <a:r>
              <a:rPr lang="de-DE" sz="1100" i="1" dirty="0">
                <a:latin typeface="Calibri" panose="020F0502020204030204" pitchFamily="34" charset="0"/>
                <a:ea typeface="Calibri" panose="020F0502020204030204" pitchFamily="34" charset="0"/>
                <a:cs typeface="Times New Roman" panose="02020603050405020304" pitchFamily="18" charset="0"/>
              </a:rPr>
              <a:t>, Lizenz: </a:t>
            </a:r>
            <a:r>
              <a:rPr lang="de-DE" sz="1100" i="1" dirty="0">
                <a:latin typeface="Calibri" panose="020F0502020204030204" pitchFamily="34" charset="0"/>
                <a:ea typeface="Calibri" panose="020F0502020204030204" pitchFamily="34" charset="0"/>
                <a:cs typeface="Times New Roman" panose="02020603050405020304" pitchFamily="18" charset="0"/>
                <a:hlinkClick r:id="rId10"/>
              </a:rPr>
              <a:t>CC BY 4.0</a:t>
            </a:r>
            <a:r>
              <a:rPr lang="de-DE" sz="1100" dirty="0">
                <a:latin typeface="Calibri" panose="020F0502020204030204" pitchFamily="34" charset="0"/>
                <a:ea typeface="Calibri" panose="020F0502020204030204" pitchFamily="34" charset="0"/>
                <a:cs typeface="Times New Roman" panose="02020603050405020304" pitchFamily="18" charset="0"/>
              </a:rPr>
              <a: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626682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Quellen</a:t>
            </a:r>
            <a:endParaRPr lang="de-DE" dirty="0"/>
          </a:p>
        </p:txBody>
      </p:sp>
      <p:sp>
        <p:nvSpPr>
          <p:cNvPr id="3" name="Inhaltsplatzhalter 2"/>
          <p:cNvSpPr>
            <a:spLocks noGrp="1"/>
          </p:cNvSpPr>
          <p:nvPr>
            <p:ph idx="1"/>
          </p:nvPr>
        </p:nvSpPr>
        <p:spPr>
          <a:xfrm>
            <a:off x="838200" y="1866265"/>
            <a:ext cx="10515600" cy="4154207"/>
          </a:xfrm>
        </p:spPr>
        <p:txBody>
          <a:bodyPr/>
          <a:lstStyle/>
          <a:p>
            <a:pPr marL="0" indent="0">
              <a:buNone/>
            </a:pPr>
            <a:r>
              <a:rPr lang="de-DE" sz="1400" b="1" dirty="0"/>
              <a:t>Früherkennungsuntersuchung</a:t>
            </a:r>
            <a:r>
              <a:rPr lang="de-DE" sz="1400" dirty="0"/>
              <a:t/>
            </a:r>
            <a:br>
              <a:rPr lang="de-DE" sz="1400" dirty="0"/>
            </a:br>
            <a:r>
              <a:rPr lang="de-DE" sz="1400" dirty="0"/>
              <a:t>Die Zahlen für das Beispiel der Früherkennungsuntersuchung stammen von der Sigmoidoskopie als Früherkennungsuntersuchung für Darmkrebs.</a:t>
            </a:r>
            <a:br>
              <a:rPr lang="de-DE" sz="1400" dirty="0"/>
            </a:br>
            <a:r>
              <a:rPr lang="de-DE" sz="1400" dirty="0"/>
              <a:t>Brenner, H., Stock, C., &amp; Hoffmeister, M. (2014). Effect of screening sigmoidoscopy and screening colonoscopy on colorectal cancer incidence and mortality: Systematic review and meta-analysis of randomised controlled trials and observational studies. BMJ (Clinical Research Ed.), 348, g2467. doi: 0.1136/bmj.g2467</a:t>
            </a:r>
            <a:br>
              <a:rPr lang="de-DE" sz="1400" dirty="0"/>
            </a:br>
            <a:r>
              <a:rPr lang="de-DE" sz="1400" dirty="0">
                <a:hlinkClick r:id="rId2"/>
              </a:rPr>
              <a:t>Hier</a:t>
            </a:r>
            <a:r>
              <a:rPr lang="de-DE" sz="1400" dirty="0"/>
              <a:t> gelangen Sie direkt zur Studie.</a:t>
            </a:r>
          </a:p>
          <a:p>
            <a:pPr marL="0" indent="0">
              <a:buNone/>
            </a:pPr>
            <a:r>
              <a:rPr lang="de-DE" sz="1400" b="1" dirty="0" smtClean="0"/>
              <a:t>Der </a:t>
            </a:r>
            <a:r>
              <a:rPr lang="de-DE" sz="1400" b="1" dirty="0"/>
              <a:t>Einfluss des Basisrisikos</a:t>
            </a:r>
            <a:r>
              <a:rPr lang="de-DE" sz="1400" dirty="0"/>
              <a:t/>
            </a:r>
            <a:br>
              <a:rPr lang="de-DE" sz="1400" dirty="0"/>
            </a:br>
            <a:r>
              <a:rPr lang="de-DE" sz="1400" dirty="0"/>
              <a:t>Das Beispiel stellt die Behandlung mit Statinen zur Prävention von kardiovaskulären Ereignissen dar. Die Zahlen stammen aus der </a:t>
            </a:r>
            <a:r>
              <a:rPr lang="de-DE" sz="1400" dirty="0" smtClean="0"/>
              <a:t>S3-Leitlinie </a:t>
            </a:r>
            <a:r>
              <a:rPr lang="de-DE" sz="1400" dirty="0"/>
              <a:t>„Hausärztliche Risikoberatung zur kardiovaskulären Prävention“.</a:t>
            </a:r>
            <a:br>
              <a:rPr lang="de-DE" sz="1400" dirty="0"/>
            </a:br>
            <a:r>
              <a:rPr lang="de-DE" sz="1400" dirty="0"/>
              <a:t>Ludt, S., Angelow, A., &amp; Baum, E. (2017). Hausärztliche Risikoberatung zur kardiovaskulären Prävention. S3-Leitlinie. AWMF-Register, (053-024).</a:t>
            </a:r>
            <a:br>
              <a:rPr lang="de-DE" sz="1400" dirty="0"/>
            </a:br>
            <a:r>
              <a:rPr lang="de-DE" sz="1400" dirty="0">
                <a:hlinkClick r:id="rId3"/>
              </a:rPr>
              <a:t>Hier</a:t>
            </a:r>
            <a:r>
              <a:rPr lang="de-DE" sz="1400" dirty="0"/>
              <a:t> gelangen Sie direkt zur Leitlinie.</a:t>
            </a:r>
          </a:p>
          <a:p>
            <a:pPr marL="0" indent="0">
              <a:buNone/>
            </a:pPr>
            <a:r>
              <a:rPr lang="de-DE" sz="1400" b="1" dirty="0" smtClean="0"/>
              <a:t>Aufgabe </a:t>
            </a:r>
            <a:r>
              <a:rPr lang="de-DE" sz="1400" b="1" dirty="0"/>
              <a:t>3 (Werbung eines Pharmaunternehmens)</a:t>
            </a:r>
            <a:r>
              <a:rPr lang="de-DE" sz="1400" dirty="0"/>
              <a:t/>
            </a:r>
            <a:br>
              <a:rPr lang="de-DE" sz="1400" dirty="0"/>
            </a:br>
            <a:r>
              <a:rPr lang="de-DE" sz="1400" dirty="0"/>
              <a:t>Die Ergebnisse, die in der Werbung präsentiert wurden, stammen aus der nachfolgenden Studie. In der Studie wurde ein Hazard Ratio von 0,8 berechnet. Hieraus wurde zur Vereinfachung die relative Risikoreduktion abgeleitet.</a:t>
            </a:r>
            <a:br>
              <a:rPr lang="de-DE" sz="1400" dirty="0"/>
            </a:br>
            <a:r>
              <a:rPr lang="de-DE" sz="1400" dirty="0"/>
              <a:t>McMurray, J. J. V., Packer, M., Desai, A. S., Gong, J., Lefkowitz, M. P., Rizkala, A. R., Zile, M. R. (2014). Angiotensin-neprilysin inhibition versus enalapril in heart failure. The New England Journal of Medicine, 371(11), 993–1004. doi: 10.1056/NEJMoa1409077</a:t>
            </a:r>
            <a:br>
              <a:rPr lang="de-DE" sz="1400" dirty="0"/>
            </a:br>
            <a:r>
              <a:rPr lang="de-DE" sz="1400" dirty="0">
                <a:hlinkClick r:id="rId4"/>
              </a:rPr>
              <a:t>Hier</a:t>
            </a:r>
            <a:r>
              <a:rPr lang="de-DE" sz="1400" dirty="0"/>
              <a:t> gelangen Sie direkt zur Studie.</a:t>
            </a:r>
          </a:p>
          <a:p>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5"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6"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7"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8"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9"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solidFill>
                </a:rPr>
                <a:t>Quellen</a:t>
              </a:r>
            </a:p>
          </p:txBody>
        </p:sp>
      </p:grpSp>
    </p:spTree>
    <p:extLst>
      <p:ext uri="{BB962C8B-B14F-4D97-AF65-F5344CB8AC3E}">
        <p14:creationId xmlns:p14="http://schemas.microsoft.com/office/powerpoint/2010/main" val="170321484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smtClean="0"/>
              <a:t>Durch </a:t>
            </a:r>
            <a:r>
              <a:rPr lang="de-DE" dirty="0"/>
              <a:t>welchen Preisnachlass sparen Sie am meisten</a:t>
            </a:r>
            <a:r>
              <a:rPr lang="de-DE" dirty="0" smtClean="0"/>
              <a:t>?</a:t>
            </a:r>
            <a:br>
              <a:rPr lang="de-DE" dirty="0" smtClean="0"/>
            </a:br>
            <a:r>
              <a:rPr lang="de-DE" dirty="0"/>
              <a:t/>
            </a:r>
            <a:br>
              <a:rPr lang="de-DE" dirty="0"/>
            </a:br>
            <a:endParaRPr lang="de-DE" dirty="0"/>
          </a:p>
        </p:txBody>
      </p:sp>
      <p:sp>
        <p:nvSpPr>
          <p:cNvPr id="2" name="Titel 1"/>
          <p:cNvSpPr>
            <a:spLocks noGrp="1"/>
          </p:cNvSpPr>
          <p:nvPr>
            <p:ph type="title"/>
          </p:nvPr>
        </p:nvSpPr>
        <p:spPr/>
        <p:txBody>
          <a:bodyPr/>
          <a:lstStyle/>
          <a:p>
            <a:r>
              <a:rPr lang="de-DE" dirty="0"/>
              <a:t>Was sagen Prozentangaben tatsächlich aus</a:t>
            </a:r>
            <a:r>
              <a:rPr lang="de-DE" dirty="0" smtClean="0"/>
              <a:t>?</a:t>
            </a: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2050"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96709" y="3130060"/>
            <a:ext cx="3314558" cy="26935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80733" y="3130060"/>
            <a:ext cx="3314558" cy="2693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20127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212529"/>
                </a:solidFill>
              </a:rPr>
              <a:t>50% oder 30% von was?</a:t>
            </a: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2" name="Rechteck 21"/>
          <p:cNvSpPr/>
          <p:nvPr/>
        </p:nvSpPr>
        <p:spPr>
          <a:xfrm>
            <a:off x="838200" y="4042310"/>
            <a:ext cx="10515600" cy="2062103"/>
          </a:xfrm>
          <a:prstGeom prst="rect">
            <a:avLst/>
          </a:prstGeom>
        </p:spPr>
        <p:txBody>
          <a:bodyPr wrap="square">
            <a:spAutoFit/>
          </a:bodyPr>
          <a:lstStyle/>
          <a:p>
            <a:r>
              <a:rPr lang="de-DE" sz="3200" b="0" i="0" dirty="0" smtClean="0">
                <a:solidFill>
                  <a:srgbClr val="212529"/>
                </a:solidFill>
                <a:effectLst/>
              </a:rPr>
              <a:t>Entscheidend für den Spareffekt sind nicht allein die Prozentangaben. Wichtig ist außerdem der Ausgangspreis.</a:t>
            </a:r>
          </a:p>
          <a:p>
            <a:r>
              <a:rPr lang="de-DE" sz="3200" dirty="0">
                <a:solidFill>
                  <a:srgbClr val="212529"/>
                </a:solidFill>
              </a:rPr>
              <a:t>50% von </a:t>
            </a:r>
            <a:r>
              <a:rPr lang="de-DE" sz="3200" dirty="0" smtClean="0">
                <a:solidFill>
                  <a:srgbClr val="212529"/>
                </a:solidFill>
              </a:rPr>
              <a:t>0,40€ </a:t>
            </a:r>
            <a:r>
              <a:rPr lang="de-DE" sz="3200" dirty="0">
                <a:solidFill>
                  <a:srgbClr val="212529"/>
                </a:solidFill>
              </a:rPr>
              <a:t>= </a:t>
            </a:r>
            <a:r>
              <a:rPr lang="de-DE" sz="3200" dirty="0" smtClean="0">
                <a:solidFill>
                  <a:srgbClr val="212529"/>
                </a:solidFill>
              </a:rPr>
              <a:t>0,20€</a:t>
            </a:r>
            <a:r>
              <a:rPr lang="de-DE" sz="3200" dirty="0">
                <a:solidFill>
                  <a:srgbClr val="212529"/>
                </a:solidFill>
              </a:rPr>
              <a:t/>
            </a:r>
            <a:br>
              <a:rPr lang="de-DE" sz="3200" dirty="0">
                <a:solidFill>
                  <a:srgbClr val="212529"/>
                </a:solidFill>
              </a:rPr>
            </a:br>
            <a:r>
              <a:rPr lang="de-DE" sz="3200" dirty="0">
                <a:solidFill>
                  <a:srgbClr val="212529"/>
                </a:solidFill>
              </a:rPr>
              <a:t>30% von </a:t>
            </a:r>
            <a:r>
              <a:rPr lang="de-DE" sz="3200" dirty="0" smtClean="0">
                <a:solidFill>
                  <a:srgbClr val="212529"/>
                </a:solidFill>
              </a:rPr>
              <a:t>1,00€ </a:t>
            </a:r>
            <a:r>
              <a:rPr lang="de-DE" sz="3200" dirty="0">
                <a:solidFill>
                  <a:srgbClr val="212529"/>
                </a:solidFill>
              </a:rPr>
              <a:t>= </a:t>
            </a:r>
            <a:r>
              <a:rPr lang="de-DE" sz="3200" dirty="0" smtClean="0">
                <a:solidFill>
                  <a:srgbClr val="212529"/>
                </a:solidFill>
              </a:rPr>
              <a:t>0,30€</a:t>
            </a:r>
            <a:endParaRPr lang="de-DE" sz="3200" dirty="0">
              <a:solidFill>
                <a:srgbClr val="212529"/>
              </a:solidFill>
            </a:endParaRPr>
          </a:p>
        </p:txBody>
      </p:sp>
      <p:grpSp>
        <p:nvGrpSpPr>
          <p:cNvPr id="26" name="Gruppieren 25"/>
          <p:cNvGrpSpPr/>
          <p:nvPr/>
        </p:nvGrpSpPr>
        <p:grpSpPr>
          <a:xfrm>
            <a:off x="3568726" y="1761268"/>
            <a:ext cx="5054548" cy="1891302"/>
            <a:chOff x="2030791" y="3024553"/>
            <a:chExt cx="8652856" cy="3237711"/>
          </a:xfrm>
        </p:grpSpPr>
        <p:pic>
          <p:nvPicPr>
            <p:cNvPr id="27" name="Picture 2" descr="...">
              <a:hlinkClick r:id="rId4" action="ppaction://hlinksldjump"/>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30791" y="3024553"/>
              <a:ext cx="3984172" cy="323771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
              <a:hlinkClick r:id="rId9" action="ppaction://hlinksldjump"/>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99475" y="3024553"/>
              <a:ext cx="3984172" cy="323771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5921899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1706881"/>
            <a:ext cx="10515600" cy="4344296"/>
          </a:xfrm>
        </p:spPr>
        <p:txBody>
          <a:bodyPr/>
          <a:lstStyle/>
          <a:p>
            <a:pPr marL="0" indent="0">
              <a:buNone/>
            </a:pPr>
            <a:r>
              <a:rPr lang="de-DE" dirty="0" smtClean="0"/>
              <a:t>Welche </a:t>
            </a:r>
            <a:r>
              <a:rPr lang="de-DE" dirty="0"/>
              <a:t>Information würde Sie eher davon überzeugen, dass die </a:t>
            </a:r>
            <a:r>
              <a:rPr lang="de-DE" dirty="0" smtClean="0"/>
              <a:t>Früherkennungsuntersuchung </a:t>
            </a:r>
            <a:r>
              <a:rPr lang="de-DE" dirty="0"/>
              <a:t>wichtig ist?</a:t>
            </a:r>
          </a:p>
          <a:p>
            <a:pPr marL="0" indent="0">
              <a:buNone/>
            </a:pPr>
            <a:r>
              <a:rPr lang="de-DE" dirty="0" smtClean="0"/>
              <a:t/>
            </a:r>
            <a:br>
              <a:rPr lang="de-DE" dirty="0" smtClean="0"/>
            </a:br>
            <a:endParaRPr lang="de-DE" dirty="0"/>
          </a:p>
        </p:txBody>
      </p:sp>
      <p:sp>
        <p:nvSpPr>
          <p:cNvPr id="2" name="Titel 1"/>
          <p:cNvSpPr>
            <a:spLocks noGrp="1"/>
          </p:cNvSpPr>
          <p:nvPr>
            <p:ph type="title"/>
          </p:nvPr>
        </p:nvSpPr>
        <p:spPr/>
        <p:txBody>
          <a:bodyPr/>
          <a:lstStyle/>
          <a:p>
            <a:r>
              <a:rPr lang="de-DE" dirty="0"/>
              <a:t>Prozentangaben in Gesundheitsinformationen</a:t>
            </a: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1026"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56714" y="3050335"/>
            <a:ext cx="2442100" cy="33954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93186" y="3050335"/>
            <a:ext cx="2442100" cy="3395425"/>
          </a:xfrm>
          <a:prstGeom prst="rect">
            <a:avLst/>
          </a:prstGeom>
          <a:noFill/>
          <a:extLst>
            <a:ext uri="{909E8E84-426E-40DD-AFC4-6F175D3DCCD1}">
              <a14:hiddenFill xmlns:a14="http://schemas.microsoft.com/office/drawing/2010/main">
                <a:solidFill>
                  <a:srgbClr val="FFFFFF"/>
                </a:solidFill>
              </a14:hiddenFill>
            </a:ext>
          </a:extLst>
        </p:spPr>
      </p:pic>
      <p:sp>
        <p:nvSpPr>
          <p:cNvPr id="5" name="Trigger für pop-up"/>
          <p:cNvSpPr/>
          <p:nvPr/>
        </p:nvSpPr>
        <p:spPr>
          <a:xfrm>
            <a:off x="5372100" y="2271113"/>
            <a:ext cx="3787140" cy="126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268450515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212529"/>
                </a:solidFill>
              </a:rPr>
              <a:t>Prozentangaben können täuschen</a:t>
            </a: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lumMod val="75000"/>
                    </a:schemeClr>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2" name="Rechteck 21"/>
          <p:cNvSpPr/>
          <p:nvPr/>
        </p:nvSpPr>
        <p:spPr>
          <a:xfrm>
            <a:off x="838200" y="4702490"/>
            <a:ext cx="10515600" cy="1569660"/>
          </a:xfrm>
          <a:prstGeom prst="rect">
            <a:avLst/>
          </a:prstGeom>
        </p:spPr>
        <p:txBody>
          <a:bodyPr wrap="square">
            <a:spAutoFit/>
          </a:bodyPr>
          <a:lstStyle/>
          <a:p>
            <a:r>
              <a:rPr lang="de-DE" sz="3200" dirty="0" smtClean="0">
                <a:solidFill>
                  <a:srgbClr val="212529"/>
                </a:solidFill>
              </a:rPr>
              <a:t>Beide </a:t>
            </a:r>
            <a:r>
              <a:rPr lang="de-DE" sz="3200" dirty="0">
                <a:solidFill>
                  <a:srgbClr val="212529"/>
                </a:solidFill>
              </a:rPr>
              <a:t>Aussagen beziehen sich auf die gleiche Früherkennung und sind statistisch korrekt. Sie haben jedoch eine unterschiedliche Aussagekraft</a:t>
            </a:r>
            <a:r>
              <a:rPr lang="de-DE" sz="3200" dirty="0" smtClean="0">
                <a:solidFill>
                  <a:srgbClr val="212529"/>
                </a:solidFill>
              </a:rPr>
              <a:t>.</a:t>
            </a:r>
            <a:endParaRPr lang="de-DE" sz="3200" dirty="0">
              <a:solidFill>
                <a:srgbClr val="212529"/>
              </a:solidFill>
            </a:endParaRPr>
          </a:p>
        </p:txBody>
      </p:sp>
      <p:grpSp>
        <p:nvGrpSpPr>
          <p:cNvPr id="24" name="Gruppieren 23"/>
          <p:cNvGrpSpPr/>
          <p:nvPr/>
        </p:nvGrpSpPr>
        <p:grpSpPr>
          <a:xfrm>
            <a:off x="3715362" y="1749212"/>
            <a:ext cx="4761276" cy="2691901"/>
            <a:chOff x="3362817" y="3132396"/>
            <a:chExt cx="6005628" cy="3395425"/>
          </a:xfrm>
        </p:grpSpPr>
        <p:pic>
          <p:nvPicPr>
            <p:cNvPr id="26" name="Picture 2" descr="...">
              <a:hlinkClick r:id="rId8" action="ppaction://hlinksldjump"/>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26345" y="3132396"/>
              <a:ext cx="2442100" cy="339542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
              <a:hlinkClick r:id="rId8" action="ppaction://hlinksldjump"/>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362817" y="3132396"/>
              <a:ext cx="2442100" cy="33954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2043473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Eine Studie – Ursprung der Ergebnisse</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pic>
        <p:nvPicPr>
          <p:cNvPr id="2050" name="Picture 2" desc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5942" y="1640216"/>
            <a:ext cx="5003504" cy="4704047"/>
          </a:xfrm>
          <a:prstGeom prst="rect">
            <a:avLst/>
          </a:prstGeom>
          <a:noFill/>
          <a:extLst>
            <a:ext uri="{909E8E84-426E-40DD-AFC4-6F175D3DCCD1}">
              <a14:hiddenFill xmlns:a14="http://schemas.microsoft.com/office/drawing/2010/main">
                <a:solidFill>
                  <a:srgbClr val="FFFFFF"/>
                </a:solidFill>
              </a14:hiddenFill>
            </a:ext>
          </a:extLst>
        </p:spPr>
      </p:pic>
      <p:sp>
        <p:nvSpPr>
          <p:cNvPr id="26" name="Trigger für pop-up"/>
          <p:cNvSpPr/>
          <p:nvPr/>
        </p:nvSpPr>
        <p:spPr>
          <a:xfrm>
            <a:off x="7254091" y="1514093"/>
            <a:ext cx="3787140" cy="126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Inhaltsplatzhalter 4"/>
          <p:cNvSpPr>
            <a:spLocks noGrp="1"/>
          </p:cNvSpPr>
          <p:nvPr>
            <p:ph idx="1"/>
          </p:nvPr>
        </p:nvSpPr>
        <p:spPr>
          <a:xfrm>
            <a:off x="6646984" y="1706881"/>
            <a:ext cx="5140341" cy="4344296"/>
          </a:xfrm>
        </p:spPr>
        <p:txBody>
          <a:bodyPr/>
          <a:lstStyle/>
          <a:p>
            <a:r>
              <a:rPr lang="de-DE" dirty="0"/>
              <a:t>Wie ist es möglich, dass eine Person Unterschied als 0,1% und 25% dargestellt werden kann?</a:t>
            </a:r>
          </a:p>
          <a:p>
            <a:endParaRPr lang="de-DE" dirty="0"/>
          </a:p>
          <a:p>
            <a:r>
              <a:rPr lang="de-DE" dirty="0"/>
              <a:t>Um das besser zu verstehen, hilft uns die Frage: </a:t>
            </a:r>
            <a:r>
              <a:rPr lang="de-DE" b="1" dirty="0"/>
              <a:t>Prozent von was?</a:t>
            </a:r>
            <a:endParaRPr lang="de-DE" dirty="0"/>
          </a:p>
          <a:p>
            <a:endParaRPr lang="de-DE" dirty="0"/>
          </a:p>
        </p:txBody>
      </p:sp>
    </p:spTree>
    <p:extLst>
      <p:ext uri="{BB962C8B-B14F-4D97-AF65-F5344CB8AC3E}">
        <p14:creationId xmlns:p14="http://schemas.microsoft.com/office/powerpoint/2010/main" val="202903376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Absolute Risikoreduktion – 0,1% von was?</a:t>
            </a:r>
            <a:br>
              <a:rPr lang="de-DE" dirty="0"/>
            </a:br>
            <a:endParaRPr lang="de-DE" dirty="0"/>
          </a:p>
        </p:txBody>
      </p:sp>
      <p:sp>
        <p:nvSpPr>
          <p:cNvPr id="3" name="Inhaltsplatzhalter 2"/>
          <p:cNvSpPr>
            <a:spLocks noGrp="1"/>
          </p:cNvSpPr>
          <p:nvPr>
            <p:ph idx="1"/>
          </p:nvPr>
        </p:nvSpPr>
        <p:spPr>
          <a:xfrm>
            <a:off x="6822831" y="1607477"/>
            <a:ext cx="4964494" cy="3903022"/>
          </a:xfrm>
        </p:spPr>
        <p:txBody>
          <a:bodyPr/>
          <a:lstStyle/>
          <a:p>
            <a:pPr marL="0" indent="0">
              <a:buNone/>
            </a:pPr>
            <a:r>
              <a:rPr lang="de-DE" dirty="0"/>
              <a:t>D</a:t>
            </a:r>
            <a:r>
              <a:rPr lang="de-DE" dirty="0" smtClean="0"/>
              <a:t>ie </a:t>
            </a:r>
            <a:r>
              <a:rPr lang="de-DE" dirty="0"/>
              <a:t>absolute Risikoreduktion </a:t>
            </a:r>
            <a:r>
              <a:rPr lang="de-DE" dirty="0" smtClean="0"/>
              <a:t>bezieht </a:t>
            </a:r>
            <a:r>
              <a:rPr lang="de-DE" dirty="0"/>
              <a:t>sich auf die konkrete Anzahl von Personen, die einen Nutzen durch die Früherkennung haben.</a:t>
            </a:r>
          </a:p>
          <a:p>
            <a:pPr marL="0" indent="0">
              <a:buNone/>
            </a:pPr>
            <a:r>
              <a:rPr lang="de-DE" dirty="0" smtClean="0"/>
              <a:t>Durch </a:t>
            </a:r>
            <a:r>
              <a:rPr lang="de-DE" dirty="0"/>
              <a:t>die Früherkennung wird 1 von 1000 Personen (0,1%) gerettet.</a:t>
            </a:r>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6" name="Gruppieren 5"/>
          <p:cNvGrpSpPr/>
          <p:nvPr/>
        </p:nvGrpSpPr>
        <p:grpSpPr>
          <a:xfrm>
            <a:off x="905161" y="1810751"/>
            <a:ext cx="5451738" cy="3496474"/>
            <a:chOff x="905161" y="1467972"/>
            <a:chExt cx="5451738" cy="3496474"/>
          </a:xfrm>
        </p:grpSpPr>
        <p:pic>
          <p:nvPicPr>
            <p:cNvPr id="4" name="Grafik 3"/>
            <p:cNvPicPr>
              <a:picLocks noChangeAspect="1"/>
            </p:cNvPicPr>
            <p:nvPr/>
          </p:nvPicPr>
          <p:blipFill>
            <a:blip r:embed="rId8"/>
            <a:stretch>
              <a:fillRect/>
            </a:stretch>
          </p:blipFill>
          <p:spPr>
            <a:xfrm>
              <a:off x="905161" y="1504846"/>
              <a:ext cx="2537142" cy="3459600"/>
            </a:xfrm>
            <a:prstGeom prst="rect">
              <a:avLst/>
            </a:prstGeom>
          </p:spPr>
        </p:pic>
        <p:pic>
          <p:nvPicPr>
            <p:cNvPr id="21" name="Picture 2" descr="https://www.leitlinie-gesundheitsinformation.de/RiskTool/images/pageA1/GruppeB.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87833" y="1467972"/>
              <a:ext cx="2569066" cy="345961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uppieren 6"/>
          <p:cNvGrpSpPr/>
          <p:nvPr/>
        </p:nvGrpSpPr>
        <p:grpSpPr>
          <a:xfrm>
            <a:off x="1107440" y="5729244"/>
            <a:ext cx="9977120" cy="792884"/>
            <a:chOff x="432389" y="5436168"/>
            <a:chExt cx="9977120" cy="792884"/>
          </a:xfrm>
        </p:grpSpPr>
        <p:sp>
          <p:nvSpPr>
            <p:cNvPr id="5" name="Abgerundetes Rechteck 4"/>
            <p:cNvSpPr/>
            <p:nvPr/>
          </p:nvSpPr>
          <p:spPr>
            <a:xfrm>
              <a:off x="432389" y="5481604"/>
              <a:ext cx="9977120" cy="702012"/>
            </a:xfrm>
            <a:prstGeom prst="roundRect">
              <a:avLst/>
            </a:prstGeom>
            <a:solidFill>
              <a:srgbClr val="F9E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6148" name="Picture 4" desc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5127" y="5436168"/>
              <a:ext cx="9891644" cy="79288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7596957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Relative Risikoreduktion – 25% von was?</a:t>
            </a:r>
            <a:br>
              <a:rPr lang="de-DE" dirty="0"/>
            </a:br>
            <a:r>
              <a:rPr lang="de-DE" dirty="0"/>
              <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grpSp>
        <p:nvGrpSpPr>
          <p:cNvPr id="6" name="Gruppieren 5"/>
          <p:cNvGrpSpPr/>
          <p:nvPr/>
        </p:nvGrpSpPr>
        <p:grpSpPr>
          <a:xfrm>
            <a:off x="456145" y="5683250"/>
            <a:ext cx="6145331" cy="959618"/>
            <a:chOff x="907087" y="5400370"/>
            <a:chExt cx="6145331" cy="959618"/>
          </a:xfrm>
        </p:grpSpPr>
        <p:sp>
          <p:nvSpPr>
            <p:cNvPr id="5" name="Abgerundetes Rechteck 4"/>
            <p:cNvSpPr/>
            <p:nvPr/>
          </p:nvSpPr>
          <p:spPr>
            <a:xfrm>
              <a:off x="914366" y="5443224"/>
              <a:ext cx="6130773" cy="873910"/>
            </a:xfrm>
            <a:prstGeom prst="roundRect">
              <a:avLst/>
            </a:prstGeom>
            <a:solidFill>
              <a:srgbClr val="F9E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7170" name="Picture 2" desc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7087" y="5400370"/>
              <a:ext cx="6145331" cy="959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uppieren 22"/>
          <p:cNvGrpSpPr/>
          <p:nvPr/>
        </p:nvGrpSpPr>
        <p:grpSpPr>
          <a:xfrm>
            <a:off x="905161" y="1810751"/>
            <a:ext cx="5451738" cy="3496474"/>
            <a:chOff x="905161" y="1467972"/>
            <a:chExt cx="5451738" cy="3496474"/>
          </a:xfrm>
        </p:grpSpPr>
        <p:pic>
          <p:nvPicPr>
            <p:cNvPr id="24" name="Grafik 23"/>
            <p:cNvPicPr>
              <a:picLocks noChangeAspect="1"/>
            </p:cNvPicPr>
            <p:nvPr/>
          </p:nvPicPr>
          <p:blipFill>
            <a:blip r:embed="rId9"/>
            <a:stretch>
              <a:fillRect/>
            </a:stretch>
          </p:blipFill>
          <p:spPr>
            <a:xfrm>
              <a:off x="905161" y="1504846"/>
              <a:ext cx="2537142" cy="3459600"/>
            </a:xfrm>
            <a:prstGeom prst="rect">
              <a:avLst/>
            </a:prstGeom>
          </p:spPr>
        </p:pic>
        <p:pic>
          <p:nvPicPr>
            <p:cNvPr id="25" name="Picture 2" descr="https://www.leitlinie-gesundheitsinformation.de/RiskTool/images/pageA1/Gruppe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87833" y="1467972"/>
              <a:ext cx="2569066" cy="3459615"/>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Inhaltsplatzhalter 2"/>
          <p:cNvSpPr txBox="1">
            <a:spLocks/>
          </p:cNvSpPr>
          <p:nvPr/>
        </p:nvSpPr>
        <p:spPr>
          <a:xfrm>
            <a:off x="6799385" y="1724707"/>
            <a:ext cx="5122984" cy="5035391"/>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3000" dirty="0" smtClean="0"/>
              <a:t>Die relative Risikoreduktion bezieht sich auf die Anzahl der Todesfälle durch Krebs.</a:t>
            </a:r>
          </a:p>
          <a:p>
            <a:r>
              <a:rPr lang="de-DE" sz="3000" dirty="0" smtClean="0"/>
              <a:t>Die durch Früherkennung gerettete Person wird ins Verhältnis zu den vier Todesfällen ohne Früherkennung gesetzt.</a:t>
            </a:r>
          </a:p>
          <a:p>
            <a:r>
              <a:rPr lang="de-DE" sz="3000" dirty="0" smtClean="0"/>
              <a:t>Mit der Früherkennung werden 1 von 4 (25%) Todesfälle verhindert.</a:t>
            </a:r>
            <a:endParaRPr lang="de-DE" sz="3000" dirty="0"/>
          </a:p>
        </p:txBody>
      </p:sp>
    </p:spTree>
    <p:extLst>
      <p:ext uri="{BB962C8B-B14F-4D97-AF65-F5344CB8AC3E}">
        <p14:creationId xmlns:p14="http://schemas.microsoft.com/office/powerpoint/2010/main" val="313302388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b="1" dirty="0" smtClean="0"/>
              <a:t>Die </a:t>
            </a:r>
            <a:r>
              <a:rPr lang="de-DE" b="1" dirty="0"/>
              <a:t>relative Risikoreduktion (25% in unserem Beispiel):</a:t>
            </a:r>
          </a:p>
          <a:p>
            <a:pPr marL="457200" indent="-457200">
              <a:buFont typeface="Arial" panose="020B0604020202020204" pitchFamily="34" charset="0"/>
              <a:buChar char="•"/>
            </a:pPr>
            <a:r>
              <a:rPr lang="de-DE" dirty="0"/>
              <a:t>nimmt meist größere Werte an und wirkt oft beeindruckender,</a:t>
            </a:r>
          </a:p>
          <a:p>
            <a:pPr marL="457200" indent="-457200">
              <a:spcAft>
                <a:spcPts val="1200"/>
              </a:spcAft>
              <a:buFont typeface="Arial" panose="020B0604020202020204" pitchFamily="34" charset="0"/>
              <a:buChar char="•"/>
            </a:pPr>
            <a:r>
              <a:rPr lang="de-DE" dirty="0"/>
              <a:t>gibt keine Aufschlüsse über die konkrete Anzahl von Personen mit einem Nutzen</a:t>
            </a:r>
            <a:r>
              <a:rPr lang="de-DE" dirty="0" smtClean="0"/>
              <a:t>.</a:t>
            </a:r>
            <a:endParaRPr lang="de-DE" dirty="0"/>
          </a:p>
          <a:p>
            <a:pPr marL="0" indent="0">
              <a:buNone/>
            </a:pPr>
            <a:r>
              <a:rPr lang="de-DE" b="1" dirty="0"/>
              <a:t>Die absolute Risikoreduktion (0,1% in unserem Beispiel):</a:t>
            </a:r>
          </a:p>
          <a:p>
            <a:pPr marL="457200" indent="-457200">
              <a:buFont typeface="Arial" panose="020B0604020202020204" pitchFamily="34" charset="0"/>
              <a:buChar char="•"/>
            </a:pPr>
            <a:r>
              <a:rPr lang="de-DE" dirty="0"/>
              <a:t>ist für Entscheidungen bedeutsamer, weil sich daraus verlässlichere Rückschlüsse auf den Nutzen der Behandlung ableiten lassen</a:t>
            </a:r>
            <a:r>
              <a:rPr lang="de-DE" dirty="0" smtClean="0"/>
              <a:t>.</a:t>
            </a:r>
            <a:endParaRPr lang="de-DE" dirty="0"/>
          </a:p>
        </p:txBody>
      </p:sp>
      <p:sp>
        <p:nvSpPr>
          <p:cNvPr id="2" name="Titel 1"/>
          <p:cNvSpPr>
            <a:spLocks noGrp="1"/>
          </p:cNvSpPr>
          <p:nvPr>
            <p:ph type="title"/>
          </p:nvPr>
        </p:nvSpPr>
        <p:spPr/>
        <p:txBody>
          <a:bodyPr/>
          <a:lstStyle/>
          <a:p>
            <a:r>
              <a:rPr lang="de-DE" dirty="0" smtClean="0"/>
              <a:t>Das ist zu beachten</a:t>
            </a:r>
            <a:r>
              <a:rPr lang="de-DE" dirty="0"/>
              <a:t/>
            </a:r>
            <a:br>
              <a:rPr lang="de-DE" dirty="0"/>
            </a:br>
            <a:r>
              <a:rPr lang="de-DE" dirty="0"/>
              <a:t/>
            </a:r>
            <a:br>
              <a:rPr lang="de-DE" dirty="0"/>
            </a:br>
            <a:endParaRPr lang="de-DE" dirty="0"/>
          </a:p>
        </p:txBody>
      </p:sp>
      <p:grpSp>
        <p:nvGrpSpPr>
          <p:cNvPr id="13" name="Gruppieren 12"/>
          <p:cNvGrpSpPr/>
          <p:nvPr/>
        </p:nvGrpSpPr>
        <p:grpSpPr>
          <a:xfrm>
            <a:off x="387258" y="77485"/>
            <a:ext cx="11400067" cy="369332"/>
            <a:chOff x="461554" y="52745"/>
            <a:chExt cx="11400067" cy="369332"/>
          </a:xfrm>
        </p:grpSpPr>
        <p:sp>
          <p:nvSpPr>
            <p:cNvPr id="14" name="Textfeld 13">
              <a:hlinkClick r:id="rId3" action="ppaction://hlinksldjump"/>
            </p:cNvPr>
            <p:cNvSpPr txBox="1"/>
            <p:nvPr userDrawn="1"/>
          </p:nvSpPr>
          <p:spPr>
            <a:xfrm>
              <a:off x="461554" y="52745"/>
              <a:ext cx="1254035" cy="369332"/>
            </a:xfrm>
            <a:prstGeom prst="rect">
              <a:avLst/>
            </a:prstGeom>
            <a:noFill/>
          </p:spPr>
          <p:txBody>
            <a:bodyPr wrap="square" rtlCol="0">
              <a:spAutoFit/>
            </a:bodyPr>
            <a:lstStyle/>
            <a:p>
              <a:pPr algn="ctr"/>
              <a:r>
                <a:rPr lang="de-DE" dirty="0" smtClean="0">
                  <a:solidFill>
                    <a:schemeClr val="bg1">
                      <a:lumMod val="75000"/>
                    </a:schemeClr>
                  </a:solidFill>
                </a:rPr>
                <a:t>Start</a:t>
              </a:r>
            </a:p>
          </p:txBody>
        </p:sp>
        <p:sp>
          <p:nvSpPr>
            <p:cNvPr id="15" name="Textfeld 14">
              <a:hlinkClick r:id="rId4" action="ppaction://hlinksldjump"/>
            </p:cNvPr>
            <p:cNvSpPr txBox="1"/>
            <p:nvPr userDrawn="1"/>
          </p:nvSpPr>
          <p:spPr>
            <a:xfrm>
              <a:off x="2135452" y="52745"/>
              <a:ext cx="1254035" cy="369332"/>
            </a:xfrm>
            <a:prstGeom prst="rect">
              <a:avLst/>
            </a:prstGeom>
            <a:noFill/>
          </p:spPr>
          <p:txBody>
            <a:bodyPr wrap="square" rtlCol="0">
              <a:spAutoFit/>
            </a:bodyPr>
            <a:lstStyle/>
            <a:p>
              <a:pPr algn="ctr"/>
              <a:r>
                <a:rPr lang="de-DE" dirty="0" smtClean="0">
                  <a:solidFill>
                    <a:schemeClr val="bg1">
                      <a:lumMod val="75000"/>
                    </a:schemeClr>
                  </a:solidFill>
                </a:rPr>
                <a:t>Einleitung</a:t>
              </a:r>
            </a:p>
          </p:txBody>
        </p:sp>
        <p:sp>
          <p:nvSpPr>
            <p:cNvPr id="16" name="Textfeld 15">
              <a:hlinkClick r:id="rId5" action="ppaction://hlinksldjump"/>
            </p:cNvPr>
            <p:cNvSpPr txBox="1"/>
            <p:nvPr userDrawn="1"/>
          </p:nvSpPr>
          <p:spPr>
            <a:xfrm>
              <a:off x="3809350" y="52745"/>
              <a:ext cx="1698170" cy="369332"/>
            </a:xfrm>
            <a:prstGeom prst="rect">
              <a:avLst/>
            </a:prstGeom>
            <a:noFill/>
          </p:spPr>
          <p:txBody>
            <a:bodyPr wrap="square" rtlCol="0">
              <a:spAutoFit/>
            </a:bodyPr>
            <a:lstStyle/>
            <a:p>
              <a:pPr algn="ctr"/>
              <a:r>
                <a:rPr lang="de-DE" dirty="0" smtClean="0">
                  <a:solidFill>
                    <a:schemeClr val="bg1"/>
                  </a:solidFill>
                </a:rPr>
                <a:t>Risikoreduktion</a:t>
              </a:r>
            </a:p>
          </p:txBody>
        </p:sp>
        <p:sp>
          <p:nvSpPr>
            <p:cNvPr id="17" name="Textfeld 16">
              <a:hlinkClick r:id="rId6" action="ppaction://hlinksldjump"/>
            </p:cNvPr>
            <p:cNvSpPr txBox="1"/>
            <p:nvPr userDrawn="1"/>
          </p:nvSpPr>
          <p:spPr>
            <a:xfrm>
              <a:off x="5927383" y="52745"/>
              <a:ext cx="1698170" cy="369332"/>
            </a:xfrm>
            <a:prstGeom prst="rect">
              <a:avLst/>
            </a:prstGeom>
            <a:noFill/>
          </p:spPr>
          <p:txBody>
            <a:bodyPr wrap="square" rtlCol="0">
              <a:spAutoFit/>
            </a:bodyPr>
            <a:lstStyle/>
            <a:p>
              <a:pPr algn="ctr"/>
              <a:r>
                <a:rPr lang="de-DE" dirty="0" smtClean="0">
                  <a:solidFill>
                    <a:schemeClr val="bg1">
                      <a:lumMod val="75000"/>
                    </a:schemeClr>
                  </a:solidFill>
                </a:rPr>
                <a:t>Basisrisiko</a:t>
              </a:r>
            </a:p>
          </p:txBody>
        </p:sp>
        <p:sp>
          <p:nvSpPr>
            <p:cNvPr id="18" name="Textfeld 17">
              <a:hlinkClick r:id="" action="ppaction://noaction"/>
            </p:cNvPr>
            <p:cNvSpPr txBox="1"/>
            <p:nvPr userDrawn="1"/>
          </p:nvSpPr>
          <p:spPr>
            <a:xfrm>
              <a:off x="8045416" y="52745"/>
              <a:ext cx="1698170" cy="369332"/>
            </a:xfrm>
            <a:prstGeom prst="rect">
              <a:avLst/>
            </a:prstGeom>
            <a:noFill/>
          </p:spPr>
          <p:txBody>
            <a:bodyPr wrap="square" rtlCol="0">
              <a:spAutoFit/>
            </a:bodyPr>
            <a:lstStyle/>
            <a:p>
              <a:pPr algn="ctr"/>
              <a:r>
                <a:rPr lang="de-DE" dirty="0" smtClean="0">
                  <a:solidFill>
                    <a:schemeClr val="bg1">
                      <a:lumMod val="75000"/>
                    </a:schemeClr>
                  </a:solidFill>
                </a:rPr>
                <a:t>Übungen</a:t>
              </a:r>
            </a:p>
          </p:txBody>
        </p:sp>
        <p:sp>
          <p:nvSpPr>
            <p:cNvPr id="19" name="Textfeld 18">
              <a:hlinkClick r:id="rId7" action="ppaction://hlinksldjump"/>
            </p:cNvPr>
            <p:cNvSpPr txBox="1"/>
            <p:nvPr userDrawn="1"/>
          </p:nvSpPr>
          <p:spPr>
            <a:xfrm>
              <a:off x="10163451" y="52745"/>
              <a:ext cx="1698170" cy="369332"/>
            </a:xfrm>
            <a:prstGeom prst="rect">
              <a:avLst/>
            </a:prstGeom>
            <a:noFill/>
          </p:spPr>
          <p:txBody>
            <a:bodyPr wrap="square" rtlCol="0">
              <a:spAutoFit/>
            </a:bodyPr>
            <a:lstStyle/>
            <a:p>
              <a:pPr algn="ctr"/>
              <a:r>
                <a:rPr lang="de-DE" dirty="0" smtClean="0">
                  <a:solidFill>
                    <a:schemeClr val="bg1">
                      <a:lumMod val="75000"/>
                    </a:schemeClr>
                  </a:solidFill>
                </a:rPr>
                <a:t>Quellen</a:t>
              </a:r>
            </a:p>
          </p:txBody>
        </p:sp>
      </p:grpSp>
      <p:sp>
        <p:nvSpPr>
          <p:cNvPr id="26" name="Trigger für pop-up"/>
          <p:cNvSpPr/>
          <p:nvPr/>
        </p:nvSpPr>
        <p:spPr>
          <a:xfrm>
            <a:off x="7254091" y="1514093"/>
            <a:ext cx="3787140" cy="126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64563537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2645</Words>
  <Application>Microsoft Office PowerPoint</Application>
  <PresentationFormat>Breitbild</PresentationFormat>
  <Paragraphs>307</Paragraphs>
  <Slides>19</Slides>
  <Notes>17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19</vt:i4>
      </vt:variant>
    </vt:vector>
  </HeadingPairs>
  <TitlesOfParts>
    <vt:vector size="24" baseType="lpstr">
      <vt:lpstr>Arial</vt:lpstr>
      <vt:lpstr>Calibri</vt:lpstr>
      <vt:lpstr>Calibri Light</vt:lpstr>
      <vt:lpstr>Times New Roman</vt:lpstr>
      <vt:lpstr>Office</vt:lpstr>
      <vt:lpstr>Die Macht der Zahlen  Wie Prozentangaben Entscheidungen beeinflussen können </vt:lpstr>
      <vt:lpstr>Was sagen Prozentangaben tatsächlich aus?</vt:lpstr>
      <vt:lpstr>50% oder 30% von was?</vt:lpstr>
      <vt:lpstr>Prozentangaben in Gesundheitsinformationen</vt:lpstr>
      <vt:lpstr>Prozentangaben können täuschen</vt:lpstr>
      <vt:lpstr>Eine Studie – Ursprung der Ergebnisse </vt:lpstr>
      <vt:lpstr>Absolute Risikoreduktion – 0,1% von was? </vt:lpstr>
      <vt:lpstr>Relative Risikoreduktion – 25% von was?  </vt:lpstr>
      <vt:lpstr>Das ist zu beachten  </vt:lpstr>
      <vt:lpstr>Testen Sie Ihr Wissen </vt:lpstr>
      <vt:lpstr>Der Einfluss des Basisrisikos </vt:lpstr>
      <vt:lpstr>Personen mit hohem Basisrisiko </vt:lpstr>
      <vt:lpstr>Personen mit niedrigem Basisrisiko </vt:lpstr>
      <vt:lpstr>Fazit </vt:lpstr>
      <vt:lpstr>Aufgabe 1</vt:lpstr>
      <vt:lpstr>Aufgabe 2</vt:lpstr>
      <vt:lpstr>Aufgabe 3</vt:lpstr>
      <vt:lpstr>Sie haben sich nun umfänglich mit der Interpretation und Berechnung von Risikoreduktionen vertraut gemacht.  </vt:lpstr>
      <vt:lpstr>Quellen</vt:lpstr>
    </vt:vector>
  </TitlesOfParts>
  <Company>Universitätsklinikum Halle (Saale)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Zacher, Sandro</dc:creator>
  <cp:lastModifiedBy>Zacher, Sandro</cp:lastModifiedBy>
  <cp:revision>86</cp:revision>
  <dcterms:created xsi:type="dcterms:W3CDTF">2024-11-03T10:21:34Z</dcterms:created>
  <dcterms:modified xsi:type="dcterms:W3CDTF">2025-02-13T20:33:03Z</dcterms:modified>
</cp:coreProperties>
</file>