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58" r:id="rId4"/>
    <p:sldId id="264" r:id="rId5"/>
    <p:sldId id="265" r:id="rId6"/>
    <p:sldId id="266" r:id="rId7"/>
    <p:sldId id="259" r:id="rId8"/>
    <p:sldId id="267" r:id="rId9"/>
    <p:sldId id="270" r:id="rId10"/>
    <p:sldId id="268" r:id="rId11"/>
    <p:sldId id="271" r:id="rId12"/>
    <p:sldId id="272" r:id="rId13"/>
    <p:sldId id="260" r:id="rId14"/>
    <p:sldId id="273" r:id="rId15"/>
    <p:sldId id="282" r:id="rId16"/>
    <p:sldId id="285" r:id="rId17"/>
    <p:sldId id="283" r:id="rId18"/>
    <p:sldId id="284" r:id="rId19"/>
    <p:sldId id="286" r:id="rId20"/>
    <p:sldId id="274" r:id="rId21"/>
    <p:sldId id="261" r:id="rId22"/>
    <p:sldId id="277" r:id="rId23"/>
    <p:sldId id="288" r:id="rId24"/>
    <p:sldId id="278" r:id="rId25"/>
    <p:sldId id="289" r:id="rId26"/>
    <p:sldId id="290" r:id="rId27"/>
    <p:sldId id="279" r:id="rId28"/>
    <p:sldId id="287" r:id="rId29"/>
    <p:sldId id="262"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CFC8535C-B33D-4220-B861-D222B773D9DA}">
          <p14:sldIdLst>
            <p14:sldId id="257"/>
          </p14:sldIdLst>
        </p14:section>
        <p14:section name="Einleitung" id="{709902A8-7DF7-454A-8514-22C0EEB613C9}">
          <p14:sldIdLst>
            <p14:sldId id="263"/>
            <p14:sldId id="258"/>
            <p14:sldId id="264"/>
            <p14:sldId id="265"/>
            <p14:sldId id="266"/>
          </p14:sldIdLst>
        </p14:section>
        <p14:section name="Risikoreduktion" id="{34AB6AC7-2BBE-47DD-84CE-ED667EADC770}">
          <p14:sldIdLst>
            <p14:sldId id="259"/>
            <p14:sldId id="267"/>
            <p14:sldId id="270"/>
            <p14:sldId id="268"/>
            <p14:sldId id="271"/>
            <p14:sldId id="272"/>
          </p14:sldIdLst>
        </p14:section>
        <p14:section name="Basisrisiko" id="{1B21B8DD-9511-49A4-9E18-C3B16852D455}">
          <p14:sldIdLst>
            <p14:sldId id="260"/>
            <p14:sldId id="273"/>
            <p14:sldId id="282"/>
            <p14:sldId id="285"/>
            <p14:sldId id="283"/>
            <p14:sldId id="284"/>
            <p14:sldId id="286"/>
            <p14:sldId id="274"/>
          </p14:sldIdLst>
        </p14:section>
        <p14:section name="Übungen" id="{811F2940-9854-49EA-8198-9B861B2025E7}">
          <p14:sldIdLst>
            <p14:sldId id="261"/>
            <p14:sldId id="277"/>
            <p14:sldId id="288"/>
            <p14:sldId id="278"/>
            <p14:sldId id="289"/>
            <p14:sldId id="290"/>
            <p14:sldId id="279"/>
            <p14:sldId id="287"/>
          </p14:sldIdLst>
        </p14:section>
        <p14:section name="Quellen" id="{02BC8D4D-0641-4E02-AAE8-D34F731BB1B7}">
          <p14:sldIdLst>
            <p14:sldId id="26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er, Sandro" initials="ZS" lastIdx="1" clrIdx="0">
    <p:extLst>
      <p:ext uri="{19B8F6BF-5375-455C-9EA6-DF929625EA0E}">
        <p15:presenceInfo xmlns:p15="http://schemas.microsoft.com/office/powerpoint/2012/main" userId="S-1-5-21-1593569456-1174692281-3641546719-42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5991AD"/>
    <a:srgbClr val="FF6700"/>
    <a:srgbClr val="F9E4DC"/>
    <a:srgbClr val="D45500"/>
    <a:srgbClr val="FFFFFF"/>
    <a:srgbClr val="ECECEC"/>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57" autoAdjust="0"/>
    <p:restoredTop sz="94660"/>
  </p:normalViewPr>
  <p:slideViewPr>
    <p:cSldViewPr snapToGrid="0">
      <p:cViewPr varScale="1">
        <p:scale>
          <a:sx n="88" d="100"/>
          <a:sy n="88" d="100"/>
        </p:scale>
        <p:origin x="749"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11" name="Rechteck 10"/>
          <p:cNvSpPr/>
          <p:nvPr userDrawn="1"/>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
        <p:nvSpPr>
          <p:cNvPr id="7" name="Rechteck 6"/>
          <p:cNvSpPr/>
          <p:nvPr userDrawn="1"/>
        </p:nvSpPr>
        <p:spPr>
          <a:xfrm>
            <a:off x="-17417" y="1"/>
            <a:ext cx="12209417" cy="524300"/>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Abgerundetes Rechteck 8"/>
          <p:cNvSpPr/>
          <p:nvPr userDrawn="1"/>
        </p:nvSpPr>
        <p:spPr>
          <a:xfrm>
            <a:off x="191589" y="647287"/>
            <a:ext cx="11808823" cy="6087727"/>
          </a:xfrm>
          <a:prstGeom prst="roundRect">
            <a:avLst>
              <a:gd name="adj" fmla="val 226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Inhaltsplatzhalter 2"/>
          <p:cNvSpPr>
            <a:spLocks noGrp="1"/>
          </p:cNvSpPr>
          <p:nvPr>
            <p:ph idx="1"/>
          </p:nvPr>
        </p:nvSpPr>
        <p:spPr>
          <a:xfrm>
            <a:off x="838200" y="1706881"/>
            <a:ext cx="10515600" cy="4344296"/>
          </a:xfrm>
          <a:prstGeom prst="rect">
            <a:avLst/>
          </a:prstGeom>
        </p:spPr>
        <p:txBody>
          <a:bodyPr/>
          <a:lstStyle>
            <a:lvl1pPr>
              <a:defRPr sz="2400"/>
            </a:lvl1pPr>
          </a:lstStyle>
          <a:p>
            <a:pPr lvl="0"/>
            <a:r>
              <a:rPr lang="de-DE" dirty="0" smtClean="0"/>
              <a:t>Formatvorlagen des Textmasters bearbeiten</a:t>
            </a:r>
          </a:p>
        </p:txBody>
      </p:sp>
      <p:sp>
        <p:nvSpPr>
          <p:cNvPr id="2" name="Titel 1"/>
          <p:cNvSpPr>
            <a:spLocks noGrp="1"/>
          </p:cNvSpPr>
          <p:nvPr>
            <p:ph type="title"/>
          </p:nvPr>
        </p:nvSpPr>
        <p:spPr>
          <a:xfrm>
            <a:off x="838200" y="822325"/>
            <a:ext cx="10515600" cy="534035"/>
          </a:xfrm>
          <a:prstGeom prst="rect">
            <a:avLst/>
          </a:prstGeom>
        </p:spPr>
        <p:txBody>
          <a:bodyPr/>
          <a:lstStyle>
            <a:lvl1pPr>
              <a:defRPr sz="2800" b="1">
                <a:latin typeface="+mj-lt"/>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919372102"/>
      </p:ext>
    </p:extLst>
  </p:cSld>
  <p:clrMapOvr>
    <a:masterClrMapping/>
  </p:clrMapOvr>
  <p:transition advClick="0">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2326967721"/>
      </p:ext>
    </p:extLst>
  </p:cSld>
  <p:clrMapOvr>
    <a:masterClrMapping/>
  </p:clrMapOvr>
  <p:transition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1825625"/>
            <a:ext cx="10515600" cy="4351338"/>
          </a:xfrm>
          <a:prstGeom prst="rect">
            <a:avLst/>
          </a:prstGeo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770656299"/>
      </p:ext>
    </p:extLst>
  </p:cSld>
  <p:clrMapOvr>
    <a:masterClrMapping/>
  </p:clrMapOvr>
  <p:transition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a:prstGeom prst="rect">
            <a:avLst/>
          </a:prstGeo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915784874"/>
      </p:ext>
    </p:extLst>
  </p:cSld>
  <p:clrMapOvr>
    <a:masterClrMapping/>
  </p:clrMapOvr>
  <p:transition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08429857"/>
      </p:ext>
    </p:extLst>
  </p:cSld>
  <p:clrMapOvr>
    <a:masterClrMapping/>
  </p:clrMapOvr>
  <p:transition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909320" y="822325"/>
            <a:ext cx="10515600" cy="1325563"/>
          </a:xfrm>
          <a:prstGeom prst="rect">
            <a:avLst/>
          </a:prstGeom>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82320766"/>
      </p:ext>
    </p:extLst>
  </p:cSld>
  <p:clrMapOvr>
    <a:masterClrMapping/>
  </p:clrMapOvr>
  <p:transition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073662114"/>
      </p:ext>
    </p:extLst>
  </p:cSld>
  <p:clrMapOvr>
    <a:masterClrMapping/>
  </p:clrMapOvr>
  <p:transition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058539340"/>
      </p:ext>
    </p:extLst>
  </p:cSld>
  <p:clrMapOvr>
    <a:masterClrMapping/>
  </p:clrMapOvr>
  <p:transition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8" name="Fußzeilenplatzhalter 7"/>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9" name="Foliennummernplatzhalter 8"/>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231615477"/>
      </p:ext>
    </p:extLst>
  </p:cSld>
  <p:clrMapOvr>
    <a:masterClrMapping/>
  </p:clrMapOvr>
  <p:transition advClick="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876099156"/>
      </p:ext>
    </p:extLst>
  </p:cSld>
  <p:clrMapOvr>
    <a:masterClrMapping/>
  </p:clrMapOvr>
  <p:transition advClick="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3" name="Fußzeilenplatzhalter 2"/>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3003083591"/>
      </p:ext>
    </p:extLst>
  </p:cSld>
  <p:clrMapOvr>
    <a:masterClrMapping/>
  </p:clrMapOvr>
  <p:transition advClick="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2232250832"/>
      </p:ext>
    </p:extLst>
  </p:cSld>
  <p:clrMapOvr>
    <a:masterClrMapping/>
  </p:clrMapOvr>
  <p:transition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eck 8"/>
          <p:cNvSpPr/>
          <p:nvPr userDrawn="1"/>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Rechteck 11"/>
          <p:cNvSpPr/>
          <p:nvPr userDrawn="1"/>
        </p:nvSpPr>
        <p:spPr>
          <a:xfrm>
            <a:off x="-17417" y="1"/>
            <a:ext cx="12209417" cy="524300"/>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Abgerundetes Rechteck 12"/>
          <p:cNvSpPr/>
          <p:nvPr userDrawn="1"/>
        </p:nvSpPr>
        <p:spPr>
          <a:xfrm>
            <a:off x="191589" y="647287"/>
            <a:ext cx="11808823" cy="6087727"/>
          </a:xfrm>
          <a:prstGeom prst="roundRect">
            <a:avLst>
              <a:gd name="adj" fmla="val 226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95441194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advClick="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3.xml"/><Relationship Id="rId7" Type="http://schemas.openxmlformats.org/officeDocument/2006/relationships/slide" Target="slide29.xml"/><Relationship Id="rId12" Type="http://schemas.openxmlformats.org/officeDocument/2006/relationships/hyperlink" Target="https://creativecommons.org/licenses/by/4.0/deed.de" TargetMode="External"/><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21.xml"/><Relationship Id="rId11" Type="http://schemas.openxmlformats.org/officeDocument/2006/relationships/hyperlink" Target="https://orcid.org/0000-0002-3549-0455" TargetMode="External"/><Relationship Id="rId5" Type="http://schemas.openxmlformats.org/officeDocument/2006/relationships/slide" Target="slide13.xml"/><Relationship Id="rId10" Type="http://schemas.openxmlformats.org/officeDocument/2006/relationships/hyperlink" Target="https://www.leitlinie-gesundheitsinformation.de/Schulungsmaterial/risktool/#Start" TargetMode="External"/><Relationship Id="rId4" Type="http://schemas.openxmlformats.org/officeDocument/2006/relationships/slide" Target="slide7.xml"/><Relationship Id="rId9"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1.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hyperlink" Target="https://www.mpib-berlin.mpg.de/unstatistik-diabetes-II-risiko" TargetMode="External"/><Relationship Id="rId4" Type="http://schemas.openxmlformats.org/officeDocument/2006/relationships/slide" Target="slide3.xml"/><Relationship Id="rId9" Type="http://schemas.openxmlformats.org/officeDocument/2006/relationships/hyperlink" Target="https://www.gesundheitsinformation.de/frueherkennung.html" TargetMode="External"/></Relationships>
</file>

<file path=ppt/slides/_rels/slide11.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2.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16.png"/><Relationship Id="rId4" Type="http://schemas.openxmlformats.org/officeDocument/2006/relationships/slide" Target="slide3.xml"/><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 Target="slide1.xml"/><Relationship Id="rId7" Type="http://schemas.openxmlformats.org/officeDocument/2006/relationships/slide" Target="slide29.xml"/><Relationship Id="rId2" Type="http://schemas.openxmlformats.org/officeDocument/2006/relationships/slide" Target="slide13.xml"/><Relationship Id="rId1" Type="http://schemas.openxmlformats.org/officeDocument/2006/relationships/slideLayout" Target="../slideLayouts/slideLayout1.xml"/><Relationship Id="rId6" Type="http://schemas.openxmlformats.org/officeDocument/2006/relationships/slide" Target="slide21.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4.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19.png"/><Relationship Id="rId4" Type="http://schemas.openxmlformats.org/officeDocument/2006/relationships/slide" Target="slide3.xml"/><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5.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16.png"/><Relationship Id="rId5" Type="http://schemas.openxmlformats.org/officeDocument/2006/relationships/slide" Target="slide7.xml"/><Relationship Id="rId10" Type="http://schemas.openxmlformats.org/officeDocument/2006/relationships/image" Target="../media/image21.png"/><Relationship Id="rId4" Type="http://schemas.openxmlformats.org/officeDocument/2006/relationships/slide" Target="slide3.xml"/><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6.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17.png"/><Relationship Id="rId5" Type="http://schemas.openxmlformats.org/officeDocument/2006/relationships/slide" Target="slide7.xml"/><Relationship Id="rId10" Type="http://schemas.openxmlformats.org/officeDocument/2006/relationships/image" Target="../media/image21.png"/><Relationship Id="rId4" Type="http://schemas.openxmlformats.org/officeDocument/2006/relationships/slide" Target="slide3.xml"/><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23.png"/><Relationship Id="rId4" Type="http://schemas.openxmlformats.org/officeDocument/2006/relationships/slide" Target="slide3.xml"/><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8.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25.png"/><Relationship Id="rId5" Type="http://schemas.openxmlformats.org/officeDocument/2006/relationships/slide" Target="slide7.xml"/><Relationship Id="rId10" Type="http://schemas.openxmlformats.org/officeDocument/2006/relationships/image" Target="../media/image24.png"/><Relationship Id="rId4" Type="http://schemas.openxmlformats.org/officeDocument/2006/relationships/slide" Target="slide3.xml"/><Relationship Id="rId9"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9.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25.png"/><Relationship Id="rId5" Type="http://schemas.openxmlformats.org/officeDocument/2006/relationships/slide" Target="slide7.xml"/><Relationship Id="rId10" Type="http://schemas.openxmlformats.org/officeDocument/2006/relationships/image" Target="../media/image24.png"/><Relationship Id="rId4" Type="http://schemas.openxmlformats.org/officeDocument/2006/relationships/slide" Target="slide3.xml"/><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20.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27.png"/><Relationship Id="rId4" Type="http://schemas.openxmlformats.org/officeDocument/2006/relationships/slide" Target="slide3.xml"/><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21.xml"/><Relationship Id="rId5" Type="http://schemas.openxmlformats.org/officeDocument/2006/relationships/slide" Target="slide13.xml"/><Relationship Id="rId10" Type="http://schemas.openxmlformats.org/officeDocument/2006/relationships/image" Target="../media/image3.png"/><Relationship Id="rId4" Type="http://schemas.openxmlformats.org/officeDocument/2006/relationships/slide" Target="slide7.xml"/><Relationship Id="rId9" Type="http://schemas.openxmlformats.org/officeDocument/2006/relationships/slide" Target="slide4.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slide" Target="slide1.xml"/><Relationship Id="rId7" Type="http://schemas.openxmlformats.org/officeDocument/2006/relationships/slide" Target="slide29.xml"/><Relationship Id="rId2" Type="http://schemas.openxmlformats.org/officeDocument/2006/relationships/slide" Target="slide21.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image" Target="../media/image29.png"/></Relationships>
</file>

<file path=ppt/slides/_rels/slide21.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slide" Target="slide24.xml"/><Relationship Id="rId3" Type="http://schemas.openxmlformats.org/officeDocument/2006/relationships/slide" Target="slide1.xml"/><Relationship Id="rId7" Type="http://schemas.openxmlformats.org/officeDocument/2006/relationships/slide" Target="slide21.xml"/><Relationship Id="rId12" Type="http://schemas.openxmlformats.org/officeDocument/2006/relationships/slide" Target="slide22.xml"/><Relationship Id="rId2" Type="http://schemas.openxmlformats.org/officeDocument/2006/relationships/slide" Target="slide28.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32.png"/><Relationship Id="rId5" Type="http://schemas.openxmlformats.org/officeDocument/2006/relationships/slide" Target="slide7.xml"/><Relationship Id="rId10" Type="http://schemas.openxmlformats.org/officeDocument/2006/relationships/image" Target="../media/image31.png"/><Relationship Id="rId4" Type="http://schemas.openxmlformats.org/officeDocument/2006/relationships/slide" Target="slide3.xml"/><Relationship Id="rId9" Type="http://schemas.openxmlformats.org/officeDocument/2006/relationships/image" Target="../media/image30.png"/><Relationship Id="rId14" Type="http://schemas.openxmlformats.org/officeDocument/2006/relationships/slide" Target="slide27.xml"/></Relationships>
</file>

<file path=ppt/slides/_rels/slide22.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34.png"/><Relationship Id="rId4" Type="http://schemas.openxmlformats.org/officeDocument/2006/relationships/slide" Target="slide3.xml"/><Relationship Id="rId9" Type="http://schemas.openxmlformats.org/officeDocument/2006/relationships/image" Target="../media/image33.png"/></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slide" Target="slide1.xml"/><Relationship Id="rId7" Type="http://schemas.openxmlformats.org/officeDocument/2006/relationships/slide" Target="slide29.xml"/><Relationship Id="rId2" Type="http://schemas.openxmlformats.org/officeDocument/2006/relationships/slide" Target="slide21.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37.png"/><Relationship Id="rId4" Type="http://schemas.openxmlformats.org/officeDocument/2006/relationships/slide" Target="slide3.xml"/><Relationship Id="rId9" Type="http://schemas.openxmlformats.org/officeDocument/2006/relationships/image" Target="../media/image36.png"/></Relationships>
</file>

<file path=ppt/slides/_rels/slide24.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25.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image" Target="../media/image34.png"/></Relationships>
</file>

<file path=ppt/slides/_rels/slide2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slide" Target="slide1.xml"/><Relationship Id="rId7" Type="http://schemas.openxmlformats.org/officeDocument/2006/relationships/slide" Target="slide29.xml"/><Relationship Id="rId2" Type="http://schemas.openxmlformats.org/officeDocument/2006/relationships/slide" Target="slide21.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10" Type="http://schemas.openxmlformats.org/officeDocument/2006/relationships/image" Target="../media/image38.png"/><Relationship Id="rId4" Type="http://schemas.openxmlformats.org/officeDocument/2006/relationships/slide" Target="slide3.xml"/><Relationship Id="rId9" Type="http://schemas.openxmlformats.org/officeDocument/2006/relationships/image" Target="../media/image37.png"/></Relationships>
</file>

<file path=ppt/slides/_rels/slide26.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27.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slide" Target="slide1.xml"/><Relationship Id="rId7" Type="http://schemas.openxmlformats.org/officeDocument/2006/relationships/slide" Target="slide29.xml"/><Relationship Id="rId12" Type="http://schemas.openxmlformats.org/officeDocument/2006/relationships/image" Target="../media/image40.png"/><Relationship Id="rId2" Type="http://schemas.openxmlformats.org/officeDocument/2006/relationships/slide" Target="slide21.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39.png"/><Relationship Id="rId5" Type="http://schemas.openxmlformats.org/officeDocument/2006/relationships/slide" Target="slide7.xml"/><Relationship Id="rId10" Type="http://schemas.openxmlformats.org/officeDocument/2006/relationships/image" Target="../media/image36.png"/><Relationship Id="rId4" Type="http://schemas.openxmlformats.org/officeDocument/2006/relationships/slide" Target="slide3.xml"/><Relationship Id="rId9" Type="http://schemas.openxmlformats.org/officeDocument/2006/relationships/image" Target="../media/image37.png"/></Relationships>
</file>

<file path=ppt/slides/_rels/slide2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21.xml"/><Relationship Id="rId11" Type="http://schemas.openxmlformats.org/officeDocument/2006/relationships/hyperlink" Target="https://creativecommons.org/licenses/by/4.0/deed.de" TargetMode="External"/><Relationship Id="rId5" Type="http://schemas.openxmlformats.org/officeDocument/2006/relationships/slide" Target="slide13.xml"/><Relationship Id="rId10" Type="http://schemas.openxmlformats.org/officeDocument/2006/relationships/hyperlink" Target="https://orcid.org/0000-0002-3549-0455" TargetMode="External"/><Relationship Id="rId4" Type="http://schemas.openxmlformats.org/officeDocument/2006/relationships/slide" Target="slide7.xml"/><Relationship Id="rId9" Type="http://schemas.openxmlformats.org/officeDocument/2006/relationships/hyperlink" Target="https://www.leitlinie-gesundheitsinformation.de/Schulungsmaterial/risktool/#Start" TargetMode="External"/></Relationships>
</file>

<file path=ppt/slides/_rels/slide29.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hyperlink" Target="https://register.awmf.org/assets/guidelines/053-024l_S3_Hausaerztliche_Risikoberat_kardiovask_Praevention_2018-09-abgelaufen.pdf" TargetMode="External"/><Relationship Id="rId7" Type="http://schemas.openxmlformats.org/officeDocument/2006/relationships/slide" Target="slide7.xml"/><Relationship Id="rId2" Type="http://schemas.openxmlformats.org/officeDocument/2006/relationships/hyperlink" Target="https://www.bmj.com/content/348/bmj.g2467.short" TargetMode="Externa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slide" Target="slide1.xml"/><Relationship Id="rId10" Type="http://schemas.openxmlformats.org/officeDocument/2006/relationships/slide" Target="slide29.xml"/><Relationship Id="rId4" Type="http://schemas.openxmlformats.org/officeDocument/2006/relationships/hyperlink" Target="https://www.nejm.org/doi/full/10.1056/NEJMoa1409077" TargetMode="External"/><Relationship Id="rId9" Type="http://schemas.openxmlformats.org/officeDocument/2006/relationships/slide" Target="slide21.xml"/></Relationships>
</file>

<file path=ppt/slides/_rels/slide3.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slide" Target="slide2.xml"/><Relationship Id="rId5" Type="http://schemas.openxmlformats.org/officeDocument/2006/relationships/slide" Target="slide7.xml"/><Relationship Id="rId10" Type="http://schemas.openxmlformats.org/officeDocument/2006/relationships/image" Target="../media/image3.png"/><Relationship Id="rId4" Type="http://schemas.openxmlformats.org/officeDocument/2006/relationships/slide" Target="slide3.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slide" Target="slide2.xml"/><Relationship Id="rId5" Type="http://schemas.openxmlformats.org/officeDocument/2006/relationships/slide" Target="slide7.xml"/><Relationship Id="rId10" Type="http://schemas.openxmlformats.org/officeDocument/2006/relationships/image" Target="../media/image5.png"/><Relationship Id="rId4" Type="http://schemas.openxmlformats.org/officeDocument/2006/relationships/slide" Target="slide3.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21.xml"/><Relationship Id="rId11" Type="http://schemas.openxmlformats.org/officeDocument/2006/relationships/slide" Target="slide2.xml"/><Relationship Id="rId5" Type="http://schemas.openxmlformats.org/officeDocument/2006/relationships/slide" Target="slide13.xml"/><Relationship Id="rId10" Type="http://schemas.openxmlformats.org/officeDocument/2006/relationships/image" Target="../media/image7.png"/><Relationship Id="rId4" Type="http://schemas.openxmlformats.org/officeDocument/2006/relationships/slide" Target="slide7.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 Target="slide1.xml"/><Relationship Id="rId7" Type="http://schemas.openxmlformats.org/officeDocument/2006/relationships/slide" Target="slide29.xml"/><Relationship Id="rId2" Type="http://schemas.openxmlformats.org/officeDocument/2006/relationships/slide" Target="slide7.xml"/><Relationship Id="rId1" Type="http://schemas.openxmlformats.org/officeDocument/2006/relationships/slideLayout" Target="../slideLayouts/slideLayout1.xml"/><Relationship Id="rId6" Type="http://schemas.openxmlformats.org/officeDocument/2006/relationships/slide" Target="slide21.xml"/><Relationship Id="rId5" Type="http://schemas.openxmlformats.org/officeDocument/2006/relationships/slide" Target="slide13.xml"/><Relationship Id="rId4" Type="http://schemas.openxmlformats.org/officeDocument/2006/relationships/slide" Target="slide3.xm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8.xml"/><Relationship Id="rId1" Type="http://schemas.openxmlformats.org/officeDocument/2006/relationships/slideLayout" Target="../slideLayouts/slideLayout1.xml"/><Relationship Id="rId6" Type="http://schemas.openxmlformats.org/officeDocument/2006/relationships/slide" Target="slide13.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9.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13.png"/><Relationship Id="rId5" Type="http://schemas.openxmlformats.org/officeDocument/2006/relationships/slide" Target="slide7.xml"/><Relationship Id="rId10" Type="http://schemas.openxmlformats.org/officeDocument/2006/relationships/image" Target="../media/image12.png"/><Relationship Id="rId4" Type="http://schemas.openxmlformats.org/officeDocument/2006/relationships/slide" Target="slide3.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1.xml"/><Relationship Id="rId7" Type="http://schemas.openxmlformats.org/officeDocument/2006/relationships/slide" Target="slide21.xml"/><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14.png"/><Relationship Id="rId5" Type="http://schemas.openxmlformats.org/officeDocument/2006/relationships/slide" Target="slide7.xml"/><Relationship Id="rId10" Type="http://schemas.openxmlformats.org/officeDocument/2006/relationships/image" Target="../media/image12.png"/><Relationship Id="rId4" Type="http://schemas.openxmlformats.org/officeDocument/2006/relationships/slide" Target="slide3.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Abgerundetes Rechteck 14"/>
          <p:cNvSpPr/>
          <p:nvPr/>
        </p:nvSpPr>
        <p:spPr>
          <a:xfrm>
            <a:off x="191589" y="2499360"/>
            <a:ext cx="11808823" cy="4235653"/>
          </a:xfrm>
          <a:prstGeom prst="roundRect">
            <a:avLst>
              <a:gd name="adj" fmla="val 226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a:xfrm>
            <a:off x="838200" y="2603313"/>
            <a:ext cx="10515600" cy="823913"/>
          </a:xfrm>
        </p:spPr>
        <p:txBody>
          <a:bodyPr/>
          <a:lstStyle/>
          <a:p>
            <a:r>
              <a:rPr lang="de-DE" dirty="0"/>
              <a:t>Die Macht der </a:t>
            </a:r>
            <a:r>
              <a:rPr lang="de-DE" dirty="0" smtClean="0"/>
              <a:t>Zahlen</a:t>
            </a:r>
            <a:r>
              <a:rPr lang="de-DE" dirty="0"/>
              <a:t/>
            </a:r>
            <a:br>
              <a:rPr lang="de-DE" dirty="0"/>
            </a:br>
            <a:r>
              <a:rPr lang="de-DE" sz="2400" dirty="0"/>
              <a:t>Wie Prozentangaben Entscheidungen beeinflussen können</a:t>
            </a:r>
            <a:r>
              <a:rPr lang="de-DE" b="0" dirty="0"/>
              <a:t/>
            </a:r>
            <a:br>
              <a:rPr lang="de-DE" b="0" dirty="0"/>
            </a:br>
            <a:endParaRPr lang="de-DE" dirty="0"/>
          </a:p>
        </p:txBody>
      </p:sp>
      <p:sp>
        <p:nvSpPr>
          <p:cNvPr id="3" name="Inhaltsplatzhalter 2"/>
          <p:cNvSpPr>
            <a:spLocks noGrp="1"/>
          </p:cNvSpPr>
          <p:nvPr>
            <p:ph idx="1"/>
          </p:nvPr>
        </p:nvSpPr>
        <p:spPr>
          <a:xfrm>
            <a:off x="838200" y="3698053"/>
            <a:ext cx="10515600" cy="2336987"/>
          </a:xfrm>
        </p:spPr>
        <p:txBody>
          <a:bodyPr/>
          <a:lstStyle/>
          <a:p>
            <a:pPr marL="0" indent="0">
              <a:buNone/>
            </a:pPr>
            <a:r>
              <a:rPr lang="de-DE" sz="2000" dirty="0"/>
              <a:t>Bei Gesundheitsentscheidungen dient eine Risikoreduktion dazu, verschiedene Behandlungsoptionen miteinander zu vergleichen. Auf den folgenden Seiten können Sie Risikoreduktionen genauer unter die Lupe nehmen.</a:t>
            </a:r>
            <a:r>
              <a:rPr lang="de-DE" sz="2000" dirty="0" smtClean="0"/>
              <a:t/>
            </a:r>
            <a:br>
              <a:rPr lang="de-DE" sz="2000" dirty="0" smtClean="0"/>
            </a:br>
            <a:r>
              <a:rPr lang="de-DE" sz="2000" dirty="0" smtClean="0"/>
              <a:t/>
            </a:r>
            <a:br>
              <a:rPr lang="de-DE" sz="2000" dirty="0" smtClean="0"/>
            </a:br>
            <a:r>
              <a:rPr lang="de-DE" sz="2000" dirty="0"/>
              <a:t>Schritt für Schritt erfahren Sie anhand verschiedener Beispiele und Übungen, wie Risikoreduktionen interpretiert werden und was dabei zu beachten ist.</a:t>
            </a:r>
            <a:r>
              <a:rPr lang="de-DE" sz="2000" dirty="0" smtClean="0"/>
              <a:t/>
            </a:r>
            <a:br>
              <a:rPr lang="de-DE" sz="2000" dirty="0" smtClean="0"/>
            </a:br>
            <a:r>
              <a:rPr lang="de-DE" sz="2000" dirty="0" smtClean="0"/>
              <a:t/>
            </a:r>
            <a:br>
              <a:rPr lang="de-DE" sz="2000" dirty="0" smtClean="0"/>
            </a:br>
            <a:r>
              <a:rPr lang="de-DE" sz="2000" dirty="0"/>
              <a:t>Lassen Sie uns mit einem vertrauten Beispiel starten.</a:t>
            </a:r>
          </a:p>
        </p:txBody>
      </p:sp>
      <p:grpSp>
        <p:nvGrpSpPr>
          <p:cNvPr id="5" name="Menü"/>
          <p:cNvGrpSpPr/>
          <p:nvPr/>
        </p:nvGrpSpPr>
        <p:grpSpPr>
          <a:xfrm>
            <a:off x="387258" y="77485"/>
            <a:ext cx="11400067" cy="369332"/>
            <a:chOff x="461554" y="52745"/>
            <a:chExt cx="11400067" cy="369332"/>
          </a:xfrm>
        </p:grpSpPr>
        <p:sp>
          <p:nvSpPr>
            <p:cNvPr id="6" name="Textfeld 5">
              <a:hlinkClick r:id="rId2"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solidFill>
                </a:rPr>
                <a:t>Start</a:t>
              </a:r>
            </a:p>
          </p:txBody>
        </p:sp>
        <p:sp>
          <p:nvSpPr>
            <p:cNvPr id="7" name="Textfeld 6">
              <a:hlinkClick r:id="rId3"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8" name="Textfeld 7">
              <a:hlinkClick r:id="rId4"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9" name="Textfeld 8">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0" name="Textfeld 9">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1" name="Textfeld 10">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12" name="Abgerundetes Rechteck 11">
            <a:hlinkClick r:id="rId8"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Start</a:t>
            </a:r>
            <a:endParaRPr lang="de-DE" sz="1600" dirty="0">
              <a:solidFill>
                <a:schemeClr val="tx1"/>
              </a:solidFill>
            </a:endParaRPr>
          </a:p>
        </p:txBody>
      </p:sp>
      <p:pic>
        <p:nvPicPr>
          <p:cNvPr id="1026" name="Picture 2" desc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84281" y="453659"/>
            <a:ext cx="6823438" cy="2055861"/>
          </a:xfrm>
          <a:prstGeom prst="rect">
            <a:avLst/>
          </a:prstGeom>
          <a:noFill/>
          <a:extLst>
            <a:ext uri="{909E8E84-426E-40DD-AFC4-6F175D3DCCD1}">
              <a14:hiddenFill xmlns:a14="http://schemas.microsoft.com/office/drawing/2010/main">
                <a:solidFill>
                  <a:srgbClr val="FFFFFF"/>
                </a:solidFill>
              </a14:hiddenFill>
            </a:ext>
          </a:extLst>
        </p:spPr>
      </p:pic>
      <p:sp>
        <p:nvSpPr>
          <p:cNvPr id="4" name="Lizenz"/>
          <p:cNvSpPr/>
          <p:nvPr/>
        </p:nvSpPr>
        <p:spPr>
          <a:xfrm>
            <a:off x="838200" y="6443980"/>
            <a:ext cx="8644508" cy="273473"/>
          </a:xfrm>
          <a:prstGeom prst="rect">
            <a:avLst/>
          </a:prstGeom>
        </p:spPr>
        <p:txBody>
          <a:bodyPr wrap="square">
            <a:spAutoFit/>
          </a:bodyPr>
          <a:lstStyle/>
          <a:p>
            <a:pPr lvl="0">
              <a:lnSpc>
                <a:spcPct val="107000"/>
              </a:lnSpc>
              <a:spcAft>
                <a:spcPts val="800"/>
              </a:spcAft>
            </a:pPr>
            <a:r>
              <a:rPr lang="de-DE" sz="1100" i="1" dirty="0">
                <a:solidFill>
                  <a:srgbClr val="212529"/>
                </a:solidFill>
                <a:latin typeface="Calibri" panose="020F0502020204030204" pitchFamily="34" charset="0"/>
                <a:ea typeface="Calibri" panose="020F0502020204030204" pitchFamily="34" charset="0"/>
                <a:cs typeface="Times New Roman" panose="02020603050405020304" pitchFamily="18" charset="0"/>
              </a:rPr>
              <a:t>"</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0"/>
              </a:rPr>
              <a:t>RiskTool –</a:t>
            </a:r>
            <a:r>
              <a:rPr lang="de-DE" sz="1100" i="1" dirty="0" smtClean="0">
                <a:latin typeface="Calibri" panose="020F0502020204030204" pitchFamily="34" charset="0"/>
                <a:ea typeface="Calibri" panose="020F0502020204030204" pitchFamily="34" charset="0"/>
                <a:cs typeface="Times New Roman" panose="02020603050405020304" pitchFamily="18" charset="0"/>
                <a:hlinkClick r:id="rId10"/>
              </a:rPr>
              <a:t>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0"/>
              </a:rPr>
              <a:t>Vermittlung relative und absolute Risikoreduktion</a:t>
            </a:r>
            <a:r>
              <a:rPr lang="de-DE" sz="1100" i="1" dirty="0">
                <a:latin typeface="Calibri" panose="020F0502020204030204" pitchFamily="34" charset="0"/>
                <a:ea typeface="Calibri" panose="020F0502020204030204" pitchFamily="34" charset="0"/>
                <a:cs typeface="Times New Roman" panose="02020603050405020304" pitchFamily="18" charset="0"/>
              </a:rPr>
              <a:t>" von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1"/>
              </a:rPr>
              <a:t>Sandro Zacher &amp; RiskTool-Team</a:t>
            </a:r>
            <a:r>
              <a:rPr lang="de-DE" sz="1100" i="1" dirty="0">
                <a:latin typeface="Calibri" panose="020F0502020204030204" pitchFamily="34" charset="0"/>
                <a:ea typeface="Calibri" panose="020F0502020204030204" pitchFamily="34" charset="0"/>
                <a:cs typeface="Times New Roman" panose="02020603050405020304" pitchFamily="18" charset="0"/>
              </a:rPr>
              <a:t>, Lizenz: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2"/>
              </a:rPr>
              <a:t>CC BY 4.0</a:t>
            </a:r>
            <a:r>
              <a:rPr lang="de-DE" sz="1100" dirty="0">
                <a:latin typeface="Calibri" panose="020F0502020204030204" pitchFamily="34" charset="0"/>
                <a:ea typeface="Calibri" panose="020F0502020204030204" pitchFamily="34" charset="0"/>
                <a:cs typeface="Times New Roman" panose="02020603050405020304" pitchFamily="18" charset="0"/>
              </a:rPr>
              <a: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Hinweis"/>
          <p:cNvSpPr/>
          <p:nvPr/>
        </p:nvSpPr>
        <p:spPr>
          <a:xfrm>
            <a:off x="1776000" y="2603313"/>
            <a:ext cx="8640000" cy="3788229"/>
          </a:xfrm>
          <a:prstGeom prst="roundRect">
            <a:avLst>
              <a:gd name="adj" fmla="val 5578"/>
            </a:avLst>
          </a:prstGeom>
          <a:solidFill>
            <a:srgbClr val="FFFFCC"/>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solidFill>
                  <a:sysClr val="windowText" lastClr="000000"/>
                </a:solidFill>
              </a:rPr>
              <a:t>Hinweis:</a:t>
            </a:r>
          </a:p>
          <a:p>
            <a:pPr algn="ctr"/>
            <a:r>
              <a:rPr lang="de-DE" sz="2400" dirty="0" smtClean="0">
                <a:solidFill>
                  <a:sysClr val="windowText" lastClr="000000"/>
                </a:solidFill>
              </a:rPr>
              <a:t>Diese </a:t>
            </a:r>
            <a:r>
              <a:rPr lang="de-DE" sz="2400" dirty="0">
                <a:solidFill>
                  <a:sysClr val="windowText" lastClr="000000"/>
                </a:solidFill>
              </a:rPr>
              <a:t>PowerPoint-Datei wurde für die eigenständige Bearbeitung der Inhalte durch die Lernenden erstellt</a:t>
            </a:r>
            <a:r>
              <a:rPr lang="de-DE" sz="2400" dirty="0" smtClean="0">
                <a:solidFill>
                  <a:sysClr val="windowText" lastClr="000000"/>
                </a:solidFill>
              </a:rPr>
              <a:t>. Die </a:t>
            </a:r>
            <a:r>
              <a:rPr lang="de-DE" sz="2400" dirty="0">
                <a:solidFill>
                  <a:sysClr val="windowText" lastClr="000000"/>
                </a:solidFill>
              </a:rPr>
              <a:t>interaktiven Inhalte der Original-Website wurden an die Möglichkeiten einer PowerPoint-Präsentation angepasst. Die Datei kann als „PowerPoint Bildschirmpräsentation“ gespeichert werden und ermöglicht so, dass die Datei den Nutzer*innen direkt im Präsentationsmodus angezeigt wird.</a:t>
            </a:r>
          </a:p>
        </p:txBody>
      </p:sp>
    </p:spTree>
    <p:extLst>
      <p:ext uri="{BB962C8B-B14F-4D97-AF65-F5344CB8AC3E}">
        <p14:creationId xmlns:p14="http://schemas.microsoft.com/office/powerpoint/2010/main" val="70967011"/>
      </p:ext>
    </p:extLst>
  </p:cSld>
  <p:clrMapOvr>
    <a:masterClrMapping/>
  </p:clrMapOvr>
  <p:transition advClick="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ist zu beachten</a:t>
            </a:r>
            <a:r>
              <a:rPr lang="de-DE" dirty="0"/>
              <a:t/>
            </a:r>
            <a:br>
              <a:rPr lang="de-DE" dirty="0"/>
            </a:br>
            <a:r>
              <a:rPr lang="de-DE" dirty="0"/>
              <a:t/>
            </a:r>
            <a:br>
              <a:rPr lang="de-DE" dirty="0"/>
            </a:br>
            <a:endParaRPr lang="de-DE" dirty="0"/>
          </a:p>
        </p:txBody>
      </p:sp>
      <p:sp>
        <p:nvSpPr>
          <p:cNvPr id="20" name="Abgerundetes Rechteck 19"/>
          <p:cNvSpPr/>
          <p:nvPr/>
        </p:nvSpPr>
        <p:spPr>
          <a:xfrm>
            <a:off x="886460" y="1388665"/>
            <a:ext cx="10515600" cy="3622039"/>
          </a:xfrm>
          <a:prstGeom prst="roundRect">
            <a:avLst>
              <a:gd name="adj" fmla="val 3652"/>
            </a:avLst>
          </a:prstGeom>
          <a:solidFill>
            <a:srgbClr val="F9E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Inhaltsplatzhalter 2"/>
          <p:cNvSpPr>
            <a:spLocks noGrp="1"/>
          </p:cNvSpPr>
          <p:nvPr>
            <p:ph idx="1"/>
          </p:nvPr>
        </p:nvSpPr>
        <p:spPr>
          <a:xfrm>
            <a:off x="838200" y="1368508"/>
            <a:ext cx="10612120" cy="3662353"/>
          </a:xfrm>
        </p:spPr>
        <p:txBody>
          <a:bodyPr/>
          <a:lstStyle/>
          <a:p>
            <a:pPr marL="0" indent="0">
              <a:spcAft>
                <a:spcPts val="1200"/>
              </a:spcAft>
              <a:buNone/>
            </a:pPr>
            <a:r>
              <a:rPr lang="de-DE" sz="2000" dirty="0"/>
              <a:t>Die relative und absolute Risikoreduktion sind zwei verschiedene Möglichkeiten den Effekt einer Behandlung zu beschreiben. Allerdings ist es wichtig bei der Interpretation die jeweilige Aussagekraft zu berücksichtigen</a:t>
            </a:r>
            <a:r>
              <a:rPr lang="de-DE" sz="2000" dirty="0" smtClean="0"/>
              <a:t>:</a:t>
            </a:r>
            <a:endParaRPr lang="de-DE" sz="2000" dirty="0"/>
          </a:p>
          <a:p>
            <a:pPr marL="0" indent="0">
              <a:buNone/>
            </a:pPr>
            <a:r>
              <a:rPr lang="de-DE" sz="2000" b="1" dirty="0"/>
              <a:t>Die relative Risikoreduktion (25% in unserem Beispiel):</a:t>
            </a:r>
          </a:p>
          <a:p>
            <a:r>
              <a:rPr lang="de-DE" sz="2000" dirty="0"/>
              <a:t>nimmt meist größere Werte an und wirkt oft beeindruckender,</a:t>
            </a:r>
          </a:p>
          <a:p>
            <a:pPr>
              <a:spcAft>
                <a:spcPts val="1200"/>
              </a:spcAft>
            </a:pPr>
            <a:r>
              <a:rPr lang="de-DE" sz="2000" dirty="0"/>
              <a:t>gibt keine Aufschlüsse über die konkrete Anzahl von Personen mit einem Nutzen</a:t>
            </a:r>
            <a:r>
              <a:rPr lang="de-DE" sz="2000" dirty="0" smtClean="0"/>
              <a:t>.</a:t>
            </a:r>
            <a:endParaRPr lang="de-DE" sz="2000" dirty="0"/>
          </a:p>
          <a:p>
            <a:pPr marL="0" indent="0">
              <a:buNone/>
            </a:pPr>
            <a:r>
              <a:rPr lang="de-DE" sz="2000" b="1" dirty="0"/>
              <a:t>Die absolute Risikoreduktion (0,1% in unserem Beispiel):</a:t>
            </a:r>
          </a:p>
          <a:p>
            <a:r>
              <a:rPr lang="de-DE" sz="2000" dirty="0"/>
              <a:t>ist für Entscheidungen bedeutsamer, weil sich daraus verlässlichere Rückschlüsse auf den Nutzen der Behandlung ableiten lassen</a:t>
            </a:r>
            <a:r>
              <a:rPr lang="de-DE" sz="2000" dirty="0" smtClean="0"/>
              <a:t>.</a:t>
            </a:r>
            <a:endParaRPr lang="de-DE" sz="2000"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6" name="Trigger für pop-up"/>
          <p:cNvSpPr/>
          <p:nvPr/>
        </p:nvSpPr>
        <p:spPr>
          <a:xfrm>
            <a:off x="7254091" y="151409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Textfeld 20">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2" name="Gerade Verbindung mit Pfeil 21"/>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Rechteck 4"/>
          <p:cNvSpPr/>
          <p:nvPr/>
        </p:nvSpPr>
        <p:spPr>
          <a:xfrm>
            <a:off x="838200" y="5028093"/>
            <a:ext cx="10563860" cy="1323439"/>
          </a:xfrm>
          <a:prstGeom prst="rect">
            <a:avLst/>
          </a:prstGeom>
        </p:spPr>
        <p:txBody>
          <a:bodyPr wrap="square">
            <a:spAutoFit/>
          </a:bodyPr>
          <a:lstStyle/>
          <a:p>
            <a:r>
              <a:rPr lang="de-DE" sz="1600" dirty="0">
                <a:solidFill>
                  <a:srgbClr val="212529"/>
                </a:solidFill>
              </a:rPr>
              <a:t>Die Zahlen für das Beispiel stammen von der Sigmoidoskopie (kleine Darmspiegelung) als Früherkennungsuntersuchung für Darmkrebs. Wenn Sie mehr über Früherkennungen erfahren möchten, finden Sie </a:t>
            </a:r>
            <a:r>
              <a:rPr lang="de-DE" sz="1600" dirty="0">
                <a:solidFill>
                  <a:srgbClr val="212529"/>
                </a:solidFill>
                <a:hlinkClick r:id="rId9"/>
              </a:rPr>
              <a:t>hier</a:t>
            </a:r>
            <a:r>
              <a:rPr lang="de-DE" sz="1600" dirty="0">
                <a:solidFill>
                  <a:srgbClr val="212529"/>
                </a:solidFill>
              </a:rPr>
              <a:t> einen Artikel über den Nutzen und Schaden von Früherkennungsuntersuchungen</a:t>
            </a:r>
            <a:r>
              <a:rPr lang="de-DE" sz="1600" dirty="0" smtClean="0">
                <a:solidFill>
                  <a:srgbClr val="212529"/>
                </a:solidFill>
              </a:rPr>
              <a:t>. Wenn </a:t>
            </a:r>
            <a:r>
              <a:rPr lang="de-DE" sz="1600" dirty="0">
                <a:solidFill>
                  <a:srgbClr val="212529"/>
                </a:solidFill>
              </a:rPr>
              <a:t>Sie ein weiteres Beispiel zur relativen und absoluten Risikoreduktion haben möchten, finden Sie </a:t>
            </a:r>
            <a:r>
              <a:rPr lang="de-DE" sz="1600" dirty="0">
                <a:solidFill>
                  <a:srgbClr val="007BFF"/>
                </a:solidFill>
                <a:hlinkClick r:id="rId10"/>
              </a:rPr>
              <a:t>hier</a:t>
            </a:r>
            <a:r>
              <a:rPr lang="de-DE" sz="1600" dirty="0">
                <a:solidFill>
                  <a:srgbClr val="212529"/>
                </a:solidFill>
              </a:rPr>
              <a:t> eines zum Thema Ernährung.</a:t>
            </a:r>
            <a:endParaRPr lang="de-DE" sz="1600" dirty="0"/>
          </a:p>
          <a:p>
            <a:endParaRPr lang="de-DE" sz="1600" dirty="0"/>
          </a:p>
        </p:txBody>
      </p:sp>
    </p:spTree>
    <p:extLst>
      <p:ext uri="{BB962C8B-B14F-4D97-AF65-F5344CB8AC3E}">
        <p14:creationId xmlns:p14="http://schemas.microsoft.com/office/powerpoint/2010/main" val="3645635378"/>
      </p:ext>
    </p:extLst>
  </p:cSld>
  <p:clrMapOvr>
    <a:masterClrMapping/>
  </p:clrMapOvr>
  <p:transition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Testen Sie Ihr Wissen</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4" name="Inhaltsplatzhalter 3"/>
          <p:cNvSpPr>
            <a:spLocks noGrp="1"/>
          </p:cNvSpPr>
          <p:nvPr>
            <p:ph idx="1"/>
          </p:nvPr>
        </p:nvSpPr>
        <p:spPr>
          <a:xfrm>
            <a:off x="6400800" y="1991742"/>
            <a:ext cx="5386525" cy="4341659"/>
          </a:xfrm>
        </p:spPr>
        <p:txBody>
          <a:bodyPr/>
          <a:lstStyle/>
          <a:p>
            <a:pPr marL="0" indent="0">
              <a:buNone/>
            </a:pPr>
            <a:r>
              <a:rPr lang="de-DE" dirty="0"/>
              <a:t>Relative </a:t>
            </a:r>
            <a:r>
              <a:rPr lang="de-DE" dirty="0" smtClean="0"/>
              <a:t>Risikoreduktion (RRR)</a:t>
            </a:r>
            <a:endParaRPr lang="de-DE" dirty="0"/>
          </a:p>
          <a:p>
            <a:pPr marL="0" indent="0">
              <a:buNone/>
            </a:pPr>
            <a:r>
              <a:rPr lang="de-DE" sz="2000" dirty="0" smtClean="0"/>
              <a:t>Die </a:t>
            </a:r>
            <a:r>
              <a:rPr lang="de-DE" sz="2000" dirty="0"/>
              <a:t>relative Risikoreduktion in Prozent beträgt</a:t>
            </a:r>
            <a:r>
              <a:rPr lang="de-DE" sz="2000" dirty="0" smtClean="0"/>
              <a:t>:</a:t>
            </a:r>
          </a:p>
          <a:p>
            <a:pPr marL="0" indent="0">
              <a:buNone/>
            </a:pPr>
            <a:endParaRPr lang="de-DE" sz="2000" dirty="0"/>
          </a:p>
          <a:p>
            <a:pPr marL="0" indent="0">
              <a:buNone/>
            </a:pPr>
            <a:endParaRPr lang="de-DE" sz="2000" dirty="0" smtClean="0"/>
          </a:p>
          <a:p>
            <a:pPr marL="0" indent="0">
              <a:buNone/>
            </a:pPr>
            <a:endParaRPr lang="de-DE" sz="2000" dirty="0"/>
          </a:p>
        </p:txBody>
      </p:sp>
      <p:pic>
        <p:nvPicPr>
          <p:cNvPr id="4098"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03502" y="2197992"/>
            <a:ext cx="5325232" cy="3452808"/>
          </a:xfrm>
          <a:prstGeom prst="rect">
            <a:avLst/>
          </a:prstGeom>
          <a:noFill/>
          <a:extLst>
            <a:ext uri="{909E8E84-426E-40DD-AFC4-6F175D3DCCD1}">
              <a14:hiddenFill xmlns:a14="http://schemas.microsoft.com/office/drawing/2010/main">
                <a:solidFill>
                  <a:srgbClr val="FFFFFF"/>
                </a:solidFill>
              </a14:hiddenFill>
            </a:ext>
          </a:extLst>
        </p:spPr>
      </p:pic>
      <p:sp>
        <p:nvSpPr>
          <p:cNvPr id="21" name="Inhaltsplatzhalter 2"/>
          <p:cNvSpPr txBox="1">
            <a:spLocks/>
          </p:cNvSpPr>
          <p:nvPr/>
        </p:nvSpPr>
        <p:spPr>
          <a:xfrm>
            <a:off x="6528122" y="2155233"/>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5" name="Rechteck 4"/>
          <p:cNvSpPr/>
          <p:nvPr/>
        </p:nvSpPr>
        <p:spPr>
          <a:xfrm>
            <a:off x="903502" y="1288449"/>
            <a:ext cx="10546818" cy="430887"/>
          </a:xfrm>
          <a:prstGeom prst="rect">
            <a:avLst/>
          </a:prstGeom>
        </p:spPr>
        <p:txBody>
          <a:bodyPr wrap="square">
            <a:spAutoFit/>
          </a:bodyPr>
          <a:lstStyle/>
          <a:p>
            <a:r>
              <a:rPr lang="de-DE" sz="2200" dirty="0"/>
              <a:t>Berechnen Sie die relative </a:t>
            </a:r>
            <a:r>
              <a:rPr lang="de-DE" sz="2200" dirty="0" smtClean="0"/>
              <a:t>Risikoreduktion für </a:t>
            </a:r>
            <a:r>
              <a:rPr lang="de-DE" sz="2200" dirty="0"/>
              <a:t>das folgende fiktive Beispiel:</a:t>
            </a:r>
          </a:p>
        </p:txBody>
      </p:sp>
      <p:sp>
        <p:nvSpPr>
          <p:cNvPr id="7" name="Formel anzeigen"/>
          <p:cNvSpPr/>
          <p:nvPr/>
        </p:nvSpPr>
        <p:spPr>
          <a:xfrm>
            <a:off x="9267013" y="3109382"/>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8" name="Das ist leider nicht richtig"/>
          <p:cNvSpPr txBox="1"/>
          <p:nvPr/>
        </p:nvSpPr>
        <p:spPr>
          <a:xfrm>
            <a:off x="6401639" y="3941175"/>
            <a:ext cx="5383165"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sz="2000" dirty="0"/>
              <a:t>Mit der der Behandlung werden 5 Erkrankungen verhindert. Ohne Behandlung erkranken 10 Personen. Mit der Behandlung wird also die Hälfte vor der Erkrankung geschützt. Die relative Risikoreduktion liegt also bei 50</a:t>
            </a:r>
            <a:r>
              <a:rPr lang="de-DE" sz="2000" dirty="0" smtClean="0"/>
              <a:t>%.</a:t>
            </a:r>
            <a:endParaRPr lang="de-DE" sz="2000" dirty="0"/>
          </a:p>
        </p:txBody>
      </p:sp>
      <p:sp>
        <p:nvSpPr>
          <p:cNvPr id="31" name="Das ist leider nicht richtig"/>
          <p:cNvSpPr txBox="1"/>
          <p:nvPr/>
        </p:nvSpPr>
        <p:spPr>
          <a:xfrm>
            <a:off x="6401639" y="3941175"/>
            <a:ext cx="5383165"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sz="2000" dirty="0"/>
              <a:t>Mit der der Behandlung werden 5 Erkrankungen verhindert. Ohne Behandlung erkranken 10 Personen. Mit der Behandlung wird also die Hälfte vor der Erkrankung geschützt. Die relative Risikoreduktion liegt also bei 50</a:t>
            </a:r>
            <a:r>
              <a:rPr lang="de-DE" sz="2000" dirty="0" smtClean="0"/>
              <a:t>%.</a:t>
            </a:r>
            <a:endParaRPr lang="de-DE" sz="2000" dirty="0"/>
          </a:p>
        </p:txBody>
      </p:sp>
      <p:sp>
        <p:nvSpPr>
          <p:cNvPr id="32" name="Das ist leider nicht richtig"/>
          <p:cNvSpPr txBox="1"/>
          <p:nvPr/>
        </p:nvSpPr>
        <p:spPr>
          <a:xfrm>
            <a:off x="6401639" y="3941175"/>
            <a:ext cx="5383165"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sz="2000" dirty="0"/>
              <a:t>Mit der der Behandlung werden 5 Erkrankungen verhindert. Ohne Behandlung erkranken 10 Personen. Mit der Behandlung wird also die Hälfte vor der Erkrankung geschützt. Die relative Risikoreduktion liegt also bei 50</a:t>
            </a:r>
            <a:r>
              <a:rPr lang="de-DE" sz="2000" dirty="0" smtClean="0"/>
              <a:t>%.</a:t>
            </a:r>
            <a:endParaRPr lang="de-DE" sz="2000" dirty="0"/>
          </a:p>
        </p:txBody>
      </p:sp>
      <p:sp>
        <p:nvSpPr>
          <p:cNvPr id="27" name="Das ist korrekt"/>
          <p:cNvSpPr txBox="1"/>
          <p:nvPr/>
        </p:nvSpPr>
        <p:spPr>
          <a:xfrm>
            <a:off x="6400798" y="3945481"/>
            <a:ext cx="5383165"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endParaRPr lang="de-DE" sz="2000" b="1" dirty="0"/>
          </a:p>
          <a:p>
            <a:r>
              <a:rPr lang="de-DE" sz="2000" dirty="0" smtClean="0"/>
              <a:t>Mit </a:t>
            </a:r>
            <a:r>
              <a:rPr lang="de-DE" sz="2000" dirty="0"/>
              <a:t>der der Behandlung werden 5 Erkrankungen verhindert. Ohne Behandlung erkranken 10 Personen. Mit der Behandlung wird also die Hälfte vor der Erkrankung geschützt. Die relative Risikoreduktion liegt also bei 50</a:t>
            </a:r>
            <a:r>
              <a:rPr lang="de-DE" sz="2000" dirty="0" smtClean="0"/>
              <a:t>%.</a:t>
            </a:r>
            <a:endParaRPr lang="de-DE" sz="2000" dirty="0"/>
          </a:p>
        </p:txBody>
      </p:sp>
      <p:sp>
        <p:nvSpPr>
          <p:cNvPr id="10" name="weiße Fläche zum Überdecken der Lösungen"/>
          <p:cNvSpPr/>
          <p:nvPr/>
        </p:nvSpPr>
        <p:spPr>
          <a:xfrm>
            <a:off x="6362544" y="3888728"/>
            <a:ext cx="5486323" cy="2035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026" name="Formel RRR"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55516" y="3950503"/>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24" name="&quot;Fenster schließen&quot; Button"/>
          <p:cNvGrpSpPr/>
          <p:nvPr/>
        </p:nvGrpSpPr>
        <p:grpSpPr>
          <a:xfrm>
            <a:off x="11156275" y="3937168"/>
            <a:ext cx="203835" cy="206075"/>
            <a:chOff x="10553700" y="2892073"/>
            <a:chExt cx="203835" cy="206075"/>
          </a:xfrm>
        </p:grpSpPr>
        <p:sp>
          <p:nvSpPr>
            <p:cNvPr id="25" name="Rechteck 24"/>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6" name="Multiplizieren 25"/>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11" name="falsche Antwort 1"/>
          <p:cNvSpPr/>
          <p:nvPr/>
        </p:nvSpPr>
        <p:spPr>
          <a:xfrm>
            <a:off x="6532806" y="2975182"/>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5%</a:t>
            </a:r>
            <a:endParaRPr lang="de-DE" dirty="0">
              <a:solidFill>
                <a:sysClr val="windowText" lastClr="000000"/>
              </a:solidFill>
            </a:endParaRPr>
          </a:p>
        </p:txBody>
      </p:sp>
      <p:sp>
        <p:nvSpPr>
          <p:cNvPr id="35" name="falsche Antwort 2"/>
          <p:cNvSpPr/>
          <p:nvPr/>
        </p:nvSpPr>
        <p:spPr>
          <a:xfrm>
            <a:off x="7816089" y="2966025"/>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20%</a:t>
            </a:r>
            <a:endParaRPr lang="de-DE" dirty="0">
              <a:solidFill>
                <a:sysClr val="windowText" lastClr="000000"/>
              </a:solidFill>
            </a:endParaRPr>
          </a:p>
        </p:txBody>
      </p:sp>
      <p:sp>
        <p:nvSpPr>
          <p:cNvPr id="36" name="richtige Antwort"/>
          <p:cNvSpPr/>
          <p:nvPr/>
        </p:nvSpPr>
        <p:spPr>
          <a:xfrm>
            <a:off x="6532806" y="3426673"/>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50%</a:t>
            </a:r>
            <a:endParaRPr lang="de-DE" dirty="0">
              <a:solidFill>
                <a:sysClr val="windowText" lastClr="000000"/>
              </a:solidFill>
            </a:endParaRPr>
          </a:p>
        </p:txBody>
      </p:sp>
      <p:sp>
        <p:nvSpPr>
          <p:cNvPr id="37" name="falsche Antwort 3"/>
          <p:cNvSpPr/>
          <p:nvPr/>
        </p:nvSpPr>
        <p:spPr>
          <a:xfrm>
            <a:off x="7810858" y="3427376"/>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15%</a:t>
            </a:r>
            <a:endParaRPr lang="de-DE" dirty="0">
              <a:solidFill>
                <a:sysClr val="windowText" lastClr="000000"/>
              </a:solidFill>
            </a:endParaRPr>
          </a:p>
        </p:txBody>
      </p:sp>
      <p:sp>
        <p:nvSpPr>
          <p:cNvPr id="29" name="Textfeld 28">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0" name="Gerade Verbindung mit Pfeil 29"/>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4338925"/>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nextCondLst>
                <p:cond evt="onClick" delay="0">
                  <p:tgtEl>
                    <p:spTgt spid="7"/>
                  </p:tgtEl>
                </p:cond>
              </p:nextCondLst>
            </p:seq>
            <p:seq concurrent="1" nextAc="seek">
              <p:cTn id="14" restart="whenNotActive" fill="hold" evtFilter="cancelBubble" nodeType="interactiveSeq">
                <p:stCondLst>
                  <p:cond evt="onClick" delay="0">
                    <p:tgtEl>
                      <p:spTgt spid="24"/>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4"/>
                                        </p:tgtEl>
                                      </p:cBhvr>
                                    </p:animEffect>
                                    <p:set>
                                      <p:cBhvr>
                                        <p:cTn id="19" dur="1" fill="hold">
                                          <p:stCondLst>
                                            <p:cond delay="499"/>
                                          </p:stCondLst>
                                        </p:cTn>
                                        <p:tgtEl>
                                          <p:spTgt spid="24"/>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026"/>
                                        </p:tgtEl>
                                      </p:cBhvr>
                                    </p:animEffect>
                                    <p:set>
                                      <p:cBhvr>
                                        <p:cTn id="22" dur="1" fill="hold">
                                          <p:stCondLst>
                                            <p:cond delay="499"/>
                                          </p:stCondLst>
                                        </p:cTn>
                                        <p:tgtEl>
                                          <p:spTgt spid="1026"/>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0"/>
                                        </p:tgtEl>
                                      </p:cBhvr>
                                    </p:animEffect>
                                    <p:set>
                                      <p:cBhvr>
                                        <p:cTn id="25"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26" restart="whenNotActive" fill="hold" evtFilter="cancelBubble" nodeType="interactiveSeq">
                <p:stCondLst>
                  <p:cond evt="onClick" delay="0">
                    <p:tgtEl>
                      <p:spTgt spid="36"/>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7" presetClass="emph" presetSubtype="2" fill="hold" nodeType="withEffect">
                                  <p:stCondLst>
                                    <p:cond delay="0"/>
                                  </p:stCondLst>
                                  <p:childTnLst>
                                    <p:animClr clrSpc="rgb" dir="cw">
                                      <p:cBhvr>
                                        <p:cTn id="33" dur="500" fill="hold"/>
                                        <p:tgtEl>
                                          <p:spTgt spid="36"/>
                                        </p:tgtEl>
                                        <p:attrNameLst>
                                          <p:attrName>stroke.color</p:attrName>
                                        </p:attrNameLst>
                                      </p:cBhvr>
                                      <p:to>
                                        <a:srgbClr val="00B050"/>
                                      </p:to>
                                    </p:animClr>
                                    <p:set>
                                      <p:cBhvr>
                                        <p:cTn id="34" dur="500" fill="hold"/>
                                        <p:tgtEl>
                                          <p:spTgt spid="36"/>
                                        </p:tgtEl>
                                        <p:attrNameLst>
                                          <p:attrName>stroke.on</p:attrName>
                                        </p:attrNameLst>
                                      </p:cBhvr>
                                      <p:to>
                                        <p:strVal val="true"/>
                                      </p:to>
                                    </p:set>
                                  </p:childTnLst>
                                </p:cTn>
                              </p:par>
                            </p:childTnLst>
                          </p:cTn>
                        </p:par>
                      </p:childTnLst>
                    </p:cTn>
                  </p:par>
                </p:childTnLst>
              </p:cTn>
              <p:nextCondLst>
                <p:cond evt="onClick" delay="0">
                  <p:tgtEl>
                    <p:spTgt spid="36"/>
                  </p:tgtEl>
                </p:cond>
              </p:nextCondLst>
            </p:seq>
            <p:seq concurrent="1" nextAc="seek">
              <p:cTn id="35" restart="whenNotActive" fill="hold" evtFilter="cancelBubble" nodeType="interactiveSeq">
                <p:stCondLst>
                  <p:cond evt="onClick" delay="0">
                    <p:tgtEl>
                      <p:spTgt spid="11"/>
                    </p:tgtEl>
                  </p:cond>
                </p:stCondLst>
                <p:endSync evt="end" delay="0">
                  <p:rtn val="all"/>
                </p:endSync>
                <p:childTnLst>
                  <p:par>
                    <p:cTn id="36" fill="hold">
                      <p:stCondLst>
                        <p:cond delay="0"/>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7" presetClass="emph" presetSubtype="2" fill="hold" nodeType="withEffect">
                                  <p:stCondLst>
                                    <p:cond delay="0"/>
                                  </p:stCondLst>
                                  <p:childTnLst>
                                    <p:animClr clrSpc="rgb" dir="cw">
                                      <p:cBhvr>
                                        <p:cTn id="42" dur="500" fill="hold"/>
                                        <p:tgtEl>
                                          <p:spTgt spid="11"/>
                                        </p:tgtEl>
                                        <p:attrNameLst>
                                          <p:attrName>stroke.color</p:attrName>
                                        </p:attrNameLst>
                                      </p:cBhvr>
                                      <p:to>
                                        <a:srgbClr val="FF0000"/>
                                      </p:to>
                                    </p:animClr>
                                    <p:set>
                                      <p:cBhvr>
                                        <p:cTn id="43" dur="500" fill="hold"/>
                                        <p:tgtEl>
                                          <p:spTgt spid="11"/>
                                        </p:tgtEl>
                                        <p:attrNameLst>
                                          <p:attrName>stroke.on</p:attrName>
                                        </p:attrNameLst>
                                      </p:cBhvr>
                                      <p:to>
                                        <p:strVal val="true"/>
                                      </p:to>
                                    </p:set>
                                  </p:childTnLst>
                                </p:cTn>
                              </p:par>
                            </p:childTnLst>
                          </p:cTn>
                        </p:par>
                      </p:childTnLst>
                    </p:cTn>
                  </p:par>
                </p:childTnLst>
              </p:cTn>
              <p:nextCondLst>
                <p:cond evt="onClick" delay="0">
                  <p:tgtEl>
                    <p:spTgt spid="11"/>
                  </p:tgtEl>
                </p:cond>
              </p:nextCondLst>
            </p:seq>
            <p:seq concurrent="1" nextAc="seek">
              <p:cTn id="44" restart="whenNotActive" fill="hold" evtFilter="cancelBubble" nodeType="interactiveSeq">
                <p:stCondLst>
                  <p:cond evt="onClick" delay="0">
                    <p:tgtEl>
                      <p:spTgt spid="35"/>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7" presetClass="emph" presetSubtype="2" fill="hold" nodeType="withEffect">
                                  <p:stCondLst>
                                    <p:cond delay="0"/>
                                  </p:stCondLst>
                                  <p:childTnLst>
                                    <p:animClr clrSpc="rgb" dir="cw">
                                      <p:cBhvr>
                                        <p:cTn id="51" dur="500" fill="hold"/>
                                        <p:tgtEl>
                                          <p:spTgt spid="35"/>
                                        </p:tgtEl>
                                        <p:attrNameLst>
                                          <p:attrName>stroke.color</p:attrName>
                                        </p:attrNameLst>
                                      </p:cBhvr>
                                      <p:to>
                                        <a:srgbClr val="FF0000"/>
                                      </p:to>
                                    </p:animClr>
                                    <p:set>
                                      <p:cBhvr>
                                        <p:cTn id="52" dur="500" fill="hold"/>
                                        <p:tgtEl>
                                          <p:spTgt spid="35"/>
                                        </p:tgtEl>
                                        <p:attrNameLst>
                                          <p:attrName>stroke.on</p:attrName>
                                        </p:attrNameLst>
                                      </p:cBhvr>
                                      <p:to>
                                        <p:strVal val="true"/>
                                      </p:to>
                                    </p:set>
                                  </p:childTnLst>
                                </p:cTn>
                              </p:par>
                            </p:childTnLst>
                          </p:cTn>
                        </p:par>
                      </p:childTnLst>
                    </p:cTn>
                  </p:par>
                </p:childTnLst>
              </p:cTn>
              <p:nextCondLst>
                <p:cond evt="onClick" delay="0">
                  <p:tgtEl>
                    <p:spTgt spid="35"/>
                  </p:tgtEl>
                </p:cond>
              </p:nextCondLst>
            </p:seq>
            <p:seq concurrent="1" nextAc="seek">
              <p:cTn id="53" restart="whenNotActive" fill="hold" evtFilter="cancelBubble" nodeType="interactiveSeq">
                <p:stCondLst>
                  <p:cond evt="onClick" delay="0">
                    <p:tgtEl>
                      <p:spTgt spid="37"/>
                    </p:tgtEl>
                  </p:cond>
                </p:stCondLst>
                <p:endSync evt="end" delay="0">
                  <p:rtn val="all"/>
                </p:endSync>
                <p:childTnLst>
                  <p:par>
                    <p:cTn id="54" fill="hold">
                      <p:stCondLst>
                        <p:cond delay="0"/>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7" presetClass="emph" presetSubtype="2" fill="hold" nodeType="withEffect">
                                  <p:stCondLst>
                                    <p:cond delay="0"/>
                                  </p:stCondLst>
                                  <p:childTnLst>
                                    <p:animClr clrSpc="rgb" dir="cw">
                                      <p:cBhvr>
                                        <p:cTn id="60" dur="500" fill="hold"/>
                                        <p:tgtEl>
                                          <p:spTgt spid="37"/>
                                        </p:tgtEl>
                                        <p:attrNameLst>
                                          <p:attrName>stroke.color</p:attrName>
                                        </p:attrNameLst>
                                      </p:cBhvr>
                                      <p:to>
                                        <a:srgbClr val="FF0000"/>
                                      </p:to>
                                    </p:animClr>
                                    <p:set>
                                      <p:cBhvr>
                                        <p:cTn id="61" dur="500" fill="hold"/>
                                        <p:tgtEl>
                                          <p:spTgt spid="37"/>
                                        </p:tgtEl>
                                        <p:attrNameLst>
                                          <p:attrName>stroke.on</p:attrName>
                                        </p:attrNameLst>
                                      </p:cBhvr>
                                      <p:to>
                                        <p:strVal val="true"/>
                                      </p:to>
                                    </p:set>
                                  </p:childTnLst>
                                </p:cTn>
                              </p:par>
                            </p:childTnLst>
                          </p:cTn>
                        </p:par>
                      </p:childTnLst>
                    </p:cTn>
                  </p:par>
                </p:childTnLst>
              </p:cTn>
              <p:nextCondLst>
                <p:cond evt="onClick" delay="0">
                  <p:tgtEl>
                    <p:spTgt spid="37"/>
                  </p:tgtEl>
                </p:cond>
              </p:nextCondLst>
            </p:seq>
          </p:childTnLst>
        </p:cTn>
      </p:par>
    </p:tnLst>
    <p:bldLst>
      <p:bldP spid="8" grpId="0" animBg="1"/>
      <p:bldP spid="31" grpId="0" animBg="1"/>
      <p:bldP spid="32" grpId="0" animBg="1"/>
      <p:bldP spid="27" grpId="0" animBg="1"/>
      <p:bldP spid="10" grpId="0" animBg="1"/>
      <p:bldP spid="1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Testen Sie Ihr Wissen</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2"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4" name="Inhaltsplatzhalter 3"/>
          <p:cNvSpPr>
            <a:spLocks noGrp="1"/>
          </p:cNvSpPr>
          <p:nvPr>
            <p:ph idx="1"/>
          </p:nvPr>
        </p:nvSpPr>
        <p:spPr>
          <a:xfrm>
            <a:off x="6400800" y="1991742"/>
            <a:ext cx="5386525" cy="4341659"/>
          </a:xfrm>
        </p:spPr>
        <p:txBody>
          <a:bodyPr/>
          <a:lstStyle/>
          <a:p>
            <a:pPr marL="0" indent="0">
              <a:buNone/>
            </a:pPr>
            <a:r>
              <a:rPr lang="de-DE" dirty="0" smtClean="0"/>
              <a:t>Absolute Risikoreduktion (ARR)</a:t>
            </a:r>
            <a:endParaRPr lang="de-DE" dirty="0"/>
          </a:p>
          <a:p>
            <a:pPr marL="0" indent="0">
              <a:buNone/>
            </a:pPr>
            <a:r>
              <a:rPr lang="de-DE" sz="2000" dirty="0"/>
              <a:t>Wie viele von 100 Personen erkranken mit der Behandlung weniger?</a:t>
            </a:r>
          </a:p>
          <a:p>
            <a:pPr marL="0" indent="0">
              <a:buNone/>
            </a:pPr>
            <a:endParaRPr lang="de-DE" sz="2000" dirty="0" smtClean="0"/>
          </a:p>
          <a:p>
            <a:pPr marL="0" indent="0">
              <a:buNone/>
            </a:pPr>
            <a:endParaRPr lang="de-DE" sz="2000" dirty="0"/>
          </a:p>
        </p:txBody>
      </p:sp>
      <p:pic>
        <p:nvPicPr>
          <p:cNvPr id="4098"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3502" y="2197992"/>
            <a:ext cx="5325232" cy="3452808"/>
          </a:xfrm>
          <a:prstGeom prst="rect">
            <a:avLst/>
          </a:prstGeom>
          <a:noFill/>
          <a:extLst>
            <a:ext uri="{909E8E84-426E-40DD-AFC4-6F175D3DCCD1}">
              <a14:hiddenFill xmlns:a14="http://schemas.microsoft.com/office/drawing/2010/main">
                <a:solidFill>
                  <a:srgbClr val="FFFFFF"/>
                </a:solidFill>
              </a14:hiddenFill>
            </a:ext>
          </a:extLst>
        </p:spPr>
      </p:pic>
      <p:sp>
        <p:nvSpPr>
          <p:cNvPr id="21" name="Inhaltsplatzhalter 2"/>
          <p:cNvSpPr txBox="1">
            <a:spLocks/>
          </p:cNvSpPr>
          <p:nvPr/>
        </p:nvSpPr>
        <p:spPr>
          <a:xfrm>
            <a:off x="6528122" y="2155233"/>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5" name="Rechteck 4"/>
          <p:cNvSpPr/>
          <p:nvPr/>
        </p:nvSpPr>
        <p:spPr>
          <a:xfrm>
            <a:off x="903502" y="1288449"/>
            <a:ext cx="10546818" cy="430887"/>
          </a:xfrm>
          <a:prstGeom prst="rect">
            <a:avLst/>
          </a:prstGeom>
        </p:spPr>
        <p:txBody>
          <a:bodyPr wrap="square">
            <a:spAutoFit/>
          </a:bodyPr>
          <a:lstStyle/>
          <a:p>
            <a:r>
              <a:rPr lang="de-DE" sz="2200" dirty="0"/>
              <a:t>Berechnen Sie die </a:t>
            </a:r>
            <a:r>
              <a:rPr lang="de-DE" sz="2200" dirty="0" smtClean="0"/>
              <a:t>absolute </a:t>
            </a:r>
            <a:r>
              <a:rPr lang="de-DE" sz="2200" dirty="0"/>
              <a:t>Risikoreduktion für das folgende fiktive Beispiel:</a:t>
            </a:r>
          </a:p>
        </p:txBody>
      </p:sp>
      <p:sp>
        <p:nvSpPr>
          <p:cNvPr id="7" name="Formel anzeigen"/>
          <p:cNvSpPr/>
          <p:nvPr/>
        </p:nvSpPr>
        <p:spPr>
          <a:xfrm>
            <a:off x="9267013" y="3314912"/>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8" name="Das ist leider nicht richtig"/>
          <p:cNvSpPr txBox="1"/>
          <p:nvPr/>
        </p:nvSpPr>
        <p:spPr>
          <a:xfrm>
            <a:off x="6401639" y="4085955"/>
            <a:ext cx="5383165" cy="15081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dirty="0"/>
              <a:t>Es erkranken 10 von 100 Personen ohne Behandlung und 5 von 100 Personen mit Behandlung. Mit Behandlung erkranken also 5 von 100 Personen weniger. Anders ausgedrückt: 10% - 5% = 5%</a:t>
            </a:r>
            <a:endParaRPr lang="de-DE" sz="2000" dirty="0"/>
          </a:p>
        </p:txBody>
      </p:sp>
      <p:sp>
        <p:nvSpPr>
          <p:cNvPr id="31" name="Das ist leider nicht richtig"/>
          <p:cNvSpPr txBox="1"/>
          <p:nvPr/>
        </p:nvSpPr>
        <p:spPr>
          <a:xfrm>
            <a:off x="6401639" y="4085955"/>
            <a:ext cx="5383165" cy="15081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dirty="0"/>
              <a:t>Es erkranken 10 von 100 Personen ohne Behandlung und 5 von 100 Personen mit Behandlung. Mit Behandlung erkranken also 5 von 100 Personen weniger. Anders ausgedrückt: 10% - 5% = 5%</a:t>
            </a:r>
            <a:endParaRPr lang="de-DE" sz="2000" dirty="0"/>
          </a:p>
        </p:txBody>
      </p:sp>
      <p:sp>
        <p:nvSpPr>
          <p:cNvPr id="32" name="Das ist leider nicht richtig"/>
          <p:cNvSpPr txBox="1"/>
          <p:nvPr/>
        </p:nvSpPr>
        <p:spPr>
          <a:xfrm>
            <a:off x="6401639" y="4085955"/>
            <a:ext cx="5383165" cy="15081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leider nicht richtig!</a:t>
            </a:r>
          </a:p>
          <a:p>
            <a:r>
              <a:rPr lang="de-DE" dirty="0"/>
              <a:t>Es erkranken 10 von 100 Personen ohne Behandlung und 5 von 100 Personen mit Behandlung. Mit Behandlung erkranken also 5 von 100 Personen weniger. Anders ausgedrückt: 10% - 5% = 5%</a:t>
            </a:r>
            <a:endParaRPr lang="de-DE" sz="2000" dirty="0"/>
          </a:p>
        </p:txBody>
      </p:sp>
      <p:sp>
        <p:nvSpPr>
          <p:cNvPr id="27" name="Das ist korrekt"/>
          <p:cNvSpPr txBox="1"/>
          <p:nvPr/>
        </p:nvSpPr>
        <p:spPr>
          <a:xfrm>
            <a:off x="6400798" y="4090261"/>
            <a:ext cx="5383165" cy="15081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endParaRPr lang="de-DE" sz="2000" b="1" dirty="0"/>
          </a:p>
          <a:p>
            <a:r>
              <a:rPr lang="de-DE" dirty="0"/>
              <a:t>Es erkranken 10 von 100 Personen ohne Behandlung und 5 von 100 Personen mit Behandlung. Mit Behandlung erkranken also 5 von 100 Personen weniger. Anders ausgedrückt: 10% - 5% = 5%</a:t>
            </a:r>
            <a:endParaRPr lang="de-DE" sz="2000" dirty="0"/>
          </a:p>
        </p:txBody>
      </p:sp>
      <p:sp>
        <p:nvSpPr>
          <p:cNvPr id="10" name="weiße Fläche zum Überdecken der Lösungen"/>
          <p:cNvSpPr/>
          <p:nvPr/>
        </p:nvSpPr>
        <p:spPr>
          <a:xfrm>
            <a:off x="6362544" y="4033508"/>
            <a:ext cx="5486323" cy="17145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24" name="&quot;Fenster schließen&quot; Button"/>
          <p:cNvGrpSpPr/>
          <p:nvPr/>
        </p:nvGrpSpPr>
        <p:grpSpPr>
          <a:xfrm>
            <a:off x="11147846" y="4115138"/>
            <a:ext cx="203835" cy="206075"/>
            <a:chOff x="10553700" y="2892073"/>
            <a:chExt cx="203835" cy="206075"/>
          </a:xfrm>
        </p:grpSpPr>
        <p:sp>
          <p:nvSpPr>
            <p:cNvPr id="25" name="Rechteck 24"/>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6" name="Multiplizieren 25"/>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9" name="Formel ARR"/>
          <p:cNvGrpSpPr/>
          <p:nvPr/>
        </p:nvGrpSpPr>
        <p:grpSpPr>
          <a:xfrm>
            <a:off x="7665720" y="4111997"/>
            <a:ext cx="3688080" cy="625275"/>
            <a:chOff x="7665720" y="4330437"/>
            <a:chExt cx="3688080" cy="625275"/>
          </a:xfrm>
        </p:grpSpPr>
        <p:pic>
          <p:nvPicPr>
            <p:cNvPr id="3"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1061" y="4480561"/>
              <a:ext cx="3622360" cy="462624"/>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6" name="Rechteck 5"/>
            <p:cNvSpPr/>
            <p:nvPr/>
          </p:nvSpPr>
          <p:spPr>
            <a:xfrm>
              <a:off x="7665720" y="4330437"/>
              <a:ext cx="3688080" cy="6252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11" name="falsche Antwort 1"/>
          <p:cNvSpPr/>
          <p:nvPr/>
        </p:nvSpPr>
        <p:spPr>
          <a:xfrm>
            <a:off x="6528122" y="3638695"/>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50%</a:t>
            </a:r>
            <a:endParaRPr lang="de-DE" dirty="0">
              <a:solidFill>
                <a:sysClr val="windowText" lastClr="000000"/>
              </a:solidFill>
            </a:endParaRPr>
          </a:p>
        </p:txBody>
      </p:sp>
      <p:sp>
        <p:nvSpPr>
          <p:cNvPr id="35" name="falsche Antwort 2"/>
          <p:cNvSpPr/>
          <p:nvPr/>
        </p:nvSpPr>
        <p:spPr>
          <a:xfrm>
            <a:off x="7816089" y="3171555"/>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20%</a:t>
            </a:r>
            <a:endParaRPr lang="de-DE" dirty="0">
              <a:solidFill>
                <a:sysClr val="windowText" lastClr="000000"/>
              </a:solidFill>
            </a:endParaRPr>
          </a:p>
        </p:txBody>
      </p:sp>
      <p:sp>
        <p:nvSpPr>
          <p:cNvPr id="36" name="richtige Antwort"/>
          <p:cNvSpPr/>
          <p:nvPr/>
        </p:nvSpPr>
        <p:spPr>
          <a:xfrm>
            <a:off x="6532806" y="3177344"/>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5%</a:t>
            </a:r>
            <a:endParaRPr lang="de-DE" dirty="0">
              <a:solidFill>
                <a:sysClr val="windowText" lastClr="000000"/>
              </a:solidFill>
            </a:endParaRPr>
          </a:p>
        </p:txBody>
      </p:sp>
      <p:sp>
        <p:nvSpPr>
          <p:cNvPr id="37" name="falsche Antwort 3"/>
          <p:cNvSpPr/>
          <p:nvPr/>
        </p:nvSpPr>
        <p:spPr>
          <a:xfrm>
            <a:off x="7810858" y="3632906"/>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15%</a:t>
            </a:r>
            <a:endParaRPr lang="de-DE" dirty="0">
              <a:solidFill>
                <a:sysClr val="windowText" lastClr="000000"/>
              </a:solidFill>
            </a:endParaRPr>
          </a:p>
        </p:txBody>
      </p:sp>
      <p:sp>
        <p:nvSpPr>
          <p:cNvPr id="33" name="Textfeld 32">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4" name="Gerade Verbindung mit Pfeil 33"/>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063869"/>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nextCondLst>
                <p:cond evt="onClick" delay="0">
                  <p:tgtEl>
                    <p:spTgt spid="7"/>
                  </p:tgtEl>
                </p:cond>
              </p:nextCondLst>
            </p:seq>
            <p:seq concurrent="1" nextAc="seek">
              <p:cTn id="14" restart="whenNotActive" fill="hold" evtFilter="cancelBubble" nodeType="interactiveSeq">
                <p:stCondLst>
                  <p:cond evt="onClick" delay="0">
                    <p:tgtEl>
                      <p:spTgt spid="24"/>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4"/>
                                        </p:tgtEl>
                                      </p:cBhvr>
                                    </p:animEffect>
                                    <p:set>
                                      <p:cBhvr>
                                        <p:cTn id="19" dur="1" fill="hold">
                                          <p:stCondLst>
                                            <p:cond delay="499"/>
                                          </p:stCondLst>
                                        </p:cTn>
                                        <p:tgtEl>
                                          <p:spTgt spid="24"/>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0"/>
                                        </p:tgtEl>
                                      </p:cBhvr>
                                    </p:animEffect>
                                    <p:set>
                                      <p:cBhvr>
                                        <p:cTn id="25"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26" restart="whenNotActive" fill="hold" evtFilter="cancelBubble" nodeType="interactiveSeq">
                <p:stCondLst>
                  <p:cond evt="onClick" delay="0">
                    <p:tgtEl>
                      <p:spTgt spid="36"/>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7" presetClass="emph" presetSubtype="2" fill="hold" nodeType="withEffect">
                                  <p:stCondLst>
                                    <p:cond delay="0"/>
                                  </p:stCondLst>
                                  <p:childTnLst>
                                    <p:animClr clrSpc="rgb" dir="cw">
                                      <p:cBhvr>
                                        <p:cTn id="33" dur="500" fill="hold"/>
                                        <p:tgtEl>
                                          <p:spTgt spid="36"/>
                                        </p:tgtEl>
                                        <p:attrNameLst>
                                          <p:attrName>stroke.color</p:attrName>
                                        </p:attrNameLst>
                                      </p:cBhvr>
                                      <p:to>
                                        <a:srgbClr val="00B050"/>
                                      </p:to>
                                    </p:animClr>
                                    <p:set>
                                      <p:cBhvr>
                                        <p:cTn id="34" dur="500" fill="hold"/>
                                        <p:tgtEl>
                                          <p:spTgt spid="36"/>
                                        </p:tgtEl>
                                        <p:attrNameLst>
                                          <p:attrName>stroke.on</p:attrName>
                                        </p:attrNameLst>
                                      </p:cBhvr>
                                      <p:to>
                                        <p:strVal val="true"/>
                                      </p:to>
                                    </p:set>
                                  </p:childTnLst>
                                </p:cTn>
                              </p:par>
                            </p:childTnLst>
                          </p:cTn>
                        </p:par>
                      </p:childTnLst>
                    </p:cTn>
                  </p:par>
                </p:childTnLst>
              </p:cTn>
              <p:nextCondLst>
                <p:cond evt="onClick" delay="0">
                  <p:tgtEl>
                    <p:spTgt spid="36"/>
                  </p:tgtEl>
                </p:cond>
              </p:nextCondLst>
            </p:seq>
            <p:seq concurrent="1" nextAc="seek">
              <p:cTn id="35" restart="whenNotActive" fill="hold" evtFilter="cancelBubble" nodeType="interactiveSeq">
                <p:stCondLst>
                  <p:cond evt="onClick" delay="0">
                    <p:tgtEl>
                      <p:spTgt spid="11"/>
                    </p:tgtEl>
                  </p:cond>
                </p:stCondLst>
                <p:endSync evt="end" delay="0">
                  <p:rtn val="all"/>
                </p:endSync>
                <p:childTnLst>
                  <p:par>
                    <p:cTn id="36" fill="hold">
                      <p:stCondLst>
                        <p:cond delay="0"/>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7" presetClass="emph" presetSubtype="2" fill="hold" nodeType="withEffect">
                                  <p:stCondLst>
                                    <p:cond delay="0"/>
                                  </p:stCondLst>
                                  <p:childTnLst>
                                    <p:animClr clrSpc="rgb" dir="cw">
                                      <p:cBhvr>
                                        <p:cTn id="42" dur="500" fill="hold"/>
                                        <p:tgtEl>
                                          <p:spTgt spid="11"/>
                                        </p:tgtEl>
                                        <p:attrNameLst>
                                          <p:attrName>stroke.color</p:attrName>
                                        </p:attrNameLst>
                                      </p:cBhvr>
                                      <p:to>
                                        <a:srgbClr val="FF0000"/>
                                      </p:to>
                                    </p:animClr>
                                    <p:set>
                                      <p:cBhvr>
                                        <p:cTn id="43" dur="500" fill="hold"/>
                                        <p:tgtEl>
                                          <p:spTgt spid="11"/>
                                        </p:tgtEl>
                                        <p:attrNameLst>
                                          <p:attrName>stroke.on</p:attrName>
                                        </p:attrNameLst>
                                      </p:cBhvr>
                                      <p:to>
                                        <p:strVal val="true"/>
                                      </p:to>
                                    </p:set>
                                  </p:childTnLst>
                                </p:cTn>
                              </p:par>
                            </p:childTnLst>
                          </p:cTn>
                        </p:par>
                      </p:childTnLst>
                    </p:cTn>
                  </p:par>
                </p:childTnLst>
              </p:cTn>
              <p:nextCondLst>
                <p:cond evt="onClick" delay="0">
                  <p:tgtEl>
                    <p:spTgt spid="11"/>
                  </p:tgtEl>
                </p:cond>
              </p:nextCondLst>
            </p:seq>
            <p:seq concurrent="1" nextAc="seek">
              <p:cTn id="44" restart="whenNotActive" fill="hold" evtFilter="cancelBubble" nodeType="interactiveSeq">
                <p:stCondLst>
                  <p:cond evt="onClick" delay="0">
                    <p:tgtEl>
                      <p:spTgt spid="35"/>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7" presetClass="emph" presetSubtype="2" fill="hold" nodeType="withEffect">
                                  <p:stCondLst>
                                    <p:cond delay="0"/>
                                  </p:stCondLst>
                                  <p:childTnLst>
                                    <p:animClr clrSpc="rgb" dir="cw">
                                      <p:cBhvr>
                                        <p:cTn id="51" dur="500" fill="hold"/>
                                        <p:tgtEl>
                                          <p:spTgt spid="35"/>
                                        </p:tgtEl>
                                        <p:attrNameLst>
                                          <p:attrName>stroke.color</p:attrName>
                                        </p:attrNameLst>
                                      </p:cBhvr>
                                      <p:to>
                                        <a:srgbClr val="FF0000"/>
                                      </p:to>
                                    </p:animClr>
                                    <p:set>
                                      <p:cBhvr>
                                        <p:cTn id="52" dur="500" fill="hold"/>
                                        <p:tgtEl>
                                          <p:spTgt spid="35"/>
                                        </p:tgtEl>
                                        <p:attrNameLst>
                                          <p:attrName>stroke.on</p:attrName>
                                        </p:attrNameLst>
                                      </p:cBhvr>
                                      <p:to>
                                        <p:strVal val="true"/>
                                      </p:to>
                                    </p:set>
                                  </p:childTnLst>
                                </p:cTn>
                              </p:par>
                            </p:childTnLst>
                          </p:cTn>
                        </p:par>
                      </p:childTnLst>
                    </p:cTn>
                  </p:par>
                </p:childTnLst>
              </p:cTn>
              <p:nextCondLst>
                <p:cond evt="onClick" delay="0">
                  <p:tgtEl>
                    <p:spTgt spid="35"/>
                  </p:tgtEl>
                </p:cond>
              </p:nextCondLst>
            </p:seq>
            <p:seq concurrent="1" nextAc="seek">
              <p:cTn id="53" restart="whenNotActive" fill="hold" evtFilter="cancelBubble" nodeType="interactiveSeq">
                <p:stCondLst>
                  <p:cond evt="onClick" delay="0">
                    <p:tgtEl>
                      <p:spTgt spid="37"/>
                    </p:tgtEl>
                  </p:cond>
                </p:stCondLst>
                <p:endSync evt="end" delay="0">
                  <p:rtn val="all"/>
                </p:endSync>
                <p:childTnLst>
                  <p:par>
                    <p:cTn id="54" fill="hold">
                      <p:stCondLst>
                        <p:cond delay="0"/>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7" presetClass="emph" presetSubtype="2" fill="hold" nodeType="withEffect">
                                  <p:stCondLst>
                                    <p:cond delay="0"/>
                                  </p:stCondLst>
                                  <p:childTnLst>
                                    <p:animClr clrSpc="rgb" dir="cw">
                                      <p:cBhvr>
                                        <p:cTn id="60" dur="500" fill="hold"/>
                                        <p:tgtEl>
                                          <p:spTgt spid="37"/>
                                        </p:tgtEl>
                                        <p:attrNameLst>
                                          <p:attrName>stroke.color</p:attrName>
                                        </p:attrNameLst>
                                      </p:cBhvr>
                                      <p:to>
                                        <a:srgbClr val="FF0000"/>
                                      </p:to>
                                    </p:animClr>
                                    <p:set>
                                      <p:cBhvr>
                                        <p:cTn id="61" dur="500" fill="hold"/>
                                        <p:tgtEl>
                                          <p:spTgt spid="37"/>
                                        </p:tgtEl>
                                        <p:attrNameLst>
                                          <p:attrName>stroke.on</p:attrName>
                                        </p:attrNameLst>
                                      </p:cBhvr>
                                      <p:to>
                                        <p:strVal val="true"/>
                                      </p:to>
                                    </p:set>
                                  </p:childTnLst>
                                </p:cTn>
                              </p:par>
                            </p:childTnLst>
                          </p:cTn>
                        </p:par>
                      </p:childTnLst>
                    </p:cTn>
                  </p:par>
                </p:childTnLst>
              </p:cTn>
              <p:nextCondLst>
                <p:cond evt="onClick" delay="0">
                  <p:tgtEl>
                    <p:spTgt spid="37"/>
                  </p:tgtEl>
                </p:cond>
              </p:nextCondLst>
            </p:seq>
          </p:childTnLst>
        </p:cTn>
      </p:par>
    </p:tnLst>
    <p:bldLst>
      <p:bldP spid="8" grpId="0" animBg="1"/>
      <p:bldP spid="31" grpId="0" animBg="1"/>
      <p:bldP spid="32" grpId="0" animBg="1"/>
      <p:bldP spid="27" grpId="0" animBg="1"/>
      <p:bldP spid="10" grpId="0" animBg="1"/>
      <p:bldP spid="10"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Der Einfluss des Basisrisikos</a:t>
            </a:r>
            <a:br>
              <a:rPr lang="de-DE" dirty="0"/>
            </a:br>
            <a:endParaRPr lang="de-DE" dirty="0"/>
          </a:p>
        </p:txBody>
      </p:sp>
      <p:sp>
        <p:nvSpPr>
          <p:cNvPr id="3" name="Inhaltsplatzhalter 2"/>
          <p:cNvSpPr>
            <a:spLocks noGrp="1"/>
          </p:cNvSpPr>
          <p:nvPr>
            <p:ph idx="1"/>
          </p:nvPr>
        </p:nvSpPr>
        <p:spPr>
          <a:xfrm>
            <a:off x="838200" y="3959480"/>
            <a:ext cx="10515600" cy="2123996"/>
          </a:xfrm>
        </p:spPr>
        <p:txBody>
          <a:bodyPr/>
          <a:lstStyle/>
          <a:p>
            <a:pPr marL="0" indent="0">
              <a:buNone/>
            </a:pPr>
            <a:r>
              <a:rPr lang="de-DE" sz="2000" dirty="0" smtClean="0"/>
              <a:t>Das </a:t>
            </a:r>
            <a:r>
              <a:rPr lang="de-DE" sz="2000" dirty="0"/>
              <a:t>Basisrisiko gibt an, wie viele Personen ohne jegliche Behandlung in unserem Fall in den nächsten 10 Jahren erstmalig </a:t>
            </a:r>
            <a:r>
              <a:rPr lang="de-DE" sz="2000" dirty="0" smtClean="0"/>
              <a:t>einen </a:t>
            </a:r>
            <a:r>
              <a:rPr lang="de-DE" sz="2000" dirty="0"/>
              <a:t>Herzinfarkt erleiden.</a:t>
            </a:r>
          </a:p>
          <a:p>
            <a:pPr marL="0" indent="0">
              <a:buNone/>
            </a:pPr>
            <a:r>
              <a:rPr lang="de-DE" sz="2000" dirty="0"/>
              <a:t>Durch die Behandlung mit einem bestimmten Medikament kann das Risiko um relativ </a:t>
            </a:r>
            <a:r>
              <a:rPr lang="de-DE" sz="2000" dirty="0" smtClean="0"/>
              <a:t>20% </a:t>
            </a:r>
            <a:r>
              <a:rPr lang="de-DE" sz="2000" dirty="0"/>
              <a:t>gesenkt werden.</a:t>
            </a:r>
          </a:p>
          <a:p>
            <a:pPr marL="0" indent="0">
              <a:buNone/>
            </a:pPr>
            <a:r>
              <a:rPr lang="de-DE" sz="2000" dirty="0"/>
              <a:t>Lassen Sie uns nun gemeinsam überprüfen, welchen Einfluss das individuelle Basisrisiko auf den Nutzen der Behandlung hat</a:t>
            </a:r>
            <a:r>
              <a:rPr lang="de-DE" sz="2000" dirty="0" smtClean="0"/>
              <a:t>.</a:t>
            </a:r>
            <a:endParaRPr lang="de-DE" sz="2000"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5" name="Gruppieren 4"/>
          <p:cNvGrpSpPr/>
          <p:nvPr/>
        </p:nvGrpSpPr>
        <p:grpSpPr>
          <a:xfrm>
            <a:off x="5856666" y="1356362"/>
            <a:ext cx="5522167" cy="2124000"/>
            <a:chOff x="923358" y="1564420"/>
            <a:chExt cx="5522167" cy="2124000"/>
          </a:xfrm>
        </p:grpSpPr>
        <p:pic>
          <p:nvPicPr>
            <p:cNvPr id="2050" name="Picture 2" descr="https://www.leitlinie-gesundheitsinformation.de/RiskTool/images/page4/hohes_Basisrisiko_ohne_Med.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23358" y="1564420"/>
              <a:ext cx="2510371" cy="2124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leitlinie-gesundheitsinformation.de/RiskTool/images/page4/niedriges_Basisrisiko_ohne_Med.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935157" y="1564420"/>
              <a:ext cx="2510368" cy="212400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Rechteck 3"/>
          <p:cNvSpPr/>
          <p:nvPr/>
        </p:nvSpPr>
        <p:spPr>
          <a:xfrm>
            <a:off x="838200" y="1356360"/>
            <a:ext cx="4901275" cy="2246769"/>
          </a:xfrm>
          <a:prstGeom prst="rect">
            <a:avLst/>
          </a:prstGeom>
        </p:spPr>
        <p:txBody>
          <a:bodyPr wrap="square">
            <a:spAutoFit/>
          </a:bodyPr>
          <a:lstStyle/>
          <a:p>
            <a:r>
              <a:rPr lang="de-DE" sz="2000" dirty="0"/>
              <a:t>In diesem Beispiel geht es um das Risiko in den nächsten 10 Jahren erstmalig einen Herzinfarkt zu erleiden. Das Risiko hängt von verschiedenen Faktoren ab und kann von Mensch zu Mensch sehr unterschiedlich sein</a:t>
            </a:r>
            <a:r>
              <a:rPr lang="de-DE" sz="2000" dirty="0" smtClean="0"/>
              <a:t>. </a:t>
            </a:r>
            <a:r>
              <a:rPr lang="de-DE" sz="2000" dirty="0"/>
              <a:t>Die Grafik zeigt zwei Gruppen mit unterschiedlichem Basisrisiko. </a:t>
            </a:r>
          </a:p>
        </p:txBody>
      </p:sp>
      <p:sp>
        <p:nvSpPr>
          <p:cNvPr id="20" name="Textfeld 19">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1" name="Gerade Verbindung mit Pfeil 20"/>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614601"/>
      </p:ext>
    </p:extLst>
  </p:cSld>
  <p:clrMapOvr>
    <a:masterClrMapping/>
  </p:clrMapOvr>
  <p:transition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hohem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4" name="Gruppieren 3"/>
          <p:cNvGrpSpPr/>
          <p:nvPr/>
        </p:nvGrpSpPr>
        <p:grpSpPr>
          <a:xfrm>
            <a:off x="6004971" y="1307109"/>
            <a:ext cx="5385180" cy="2311664"/>
            <a:chOff x="1418951" y="1698803"/>
            <a:chExt cx="4948004" cy="2124000"/>
          </a:xfrm>
        </p:grpSpPr>
        <p:pic>
          <p:nvPicPr>
            <p:cNvPr id="3074"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18951"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83328"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1" name="Formel anzeigen"/>
          <p:cNvSpPr/>
          <p:nvPr/>
        </p:nvSpPr>
        <p:spPr>
          <a:xfrm>
            <a:off x="6004971" y="4365901"/>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26" name="weiße Fläche zum Überdecken der Lösungen"/>
          <p:cNvSpPr/>
          <p:nvPr/>
        </p:nvSpPr>
        <p:spPr>
          <a:xfrm>
            <a:off x="838200" y="4922200"/>
            <a:ext cx="11049000" cy="88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7" name="Formel RRR"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241110" y="4313418"/>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28" name="&quot;Fenster schließen&quot; Button"/>
          <p:cNvGrpSpPr/>
          <p:nvPr/>
        </p:nvGrpSpPr>
        <p:grpSpPr>
          <a:xfrm>
            <a:off x="11541869" y="4305798"/>
            <a:ext cx="203835" cy="206075"/>
            <a:chOff x="10553700" y="2892073"/>
            <a:chExt cx="203835" cy="206075"/>
          </a:xfrm>
        </p:grpSpPr>
        <p:sp>
          <p:nvSpPr>
            <p:cNvPr id="29" name="Rechteck 28"/>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Multiplizieren 29"/>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1" name="falsche Antwort 1"/>
          <p:cNvSpPr/>
          <p:nvPr/>
        </p:nvSpPr>
        <p:spPr>
          <a:xfrm>
            <a:off x="842884"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ysClr val="windowText" lastClr="000000"/>
                </a:solidFill>
              </a:rPr>
              <a:t>4</a:t>
            </a:r>
            <a:r>
              <a:rPr lang="de-DE" dirty="0" smtClean="0">
                <a:solidFill>
                  <a:sysClr val="windowText" lastClr="000000"/>
                </a:solidFill>
              </a:rPr>
              <a:t>%</a:t>
            </a:r>
            <a:endParaRPr lang="de-DE" dirty="0">
              <a:solidFill>
                <a:sysClr val="windowText" lastClr="000000"/>
              </a:solidFill>
            </a:endParaRPr>
          </a:p>
        </p:txBody>
      </p:sp>
      <p:sp>
        <p:nvSpPr>
          <p:cNvPr id="32" name="falsche Antwort 2"/>
          <p:cNvSpPr/>
          <p:nvPr/>
        </p:nvSpPr>
        <p:spPr>
          <a:xfrm>
            <a:off x="2126167" y="4464652"/>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16%</a:t>
            </a:r>
            <a:endParaRPr lang="de-DE" dirty="0">
              <a:solidFill>
                <a:sysClr val="windowText" lastClr="000000"/>
              </a:solidFill>
            </a:endParaRPr>
          </a:p>
        </p:txBody>
      </p:sp>
      <p:sp>
        <p:nvSpPr>
          <p:cNvPr id="33" name="richtige Antwort"/>
          <p:cNvSpPr/>
          <p:nvPr/>
        </p:nvSpPr>
        <p:spPr>
          <a:xfrm>
            <a:off x="4680398" y="4461387"/>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20%</a:t>
            </a:r>
            <a:endParaRPr lang="de-DE" dirty="0">
              <a:solidFill>
                <a:sysClr val="windowText" lastClr="000000"/>
              </a:solidFill>
            </a:endParaRPr>
          </a:p>
        </p:txBody>
      </p:sp>
      <p:sp>
        <p:nvSpPr>
          <p:cNvPr id="34" name="falsche Antwort 3"/>
          <p:cNvSpPr/>
          <p:nvPr/>
        </p:nvSpPr>
        <p:spPr>
          <a:xfrm>
            <a:off x="3403282"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36%</a:t>
            </a:r>
            <a:endParaRPr lang="de-DE" dirty="0">
              <a:solidFill>
                <a:sysClr val="windowText" lastClr="000000"/>
              </a:solidFill>
            </a:endParaRPr>
          </a:p>
        </p:txBody>
      </p:sp>
      <p:sp>
        <p:nvSpPr>
          <p:cNvPr id="6" name="Rechteck 5"/>
          <p:cNvSpPr/>
          <p:nvPr/>
        </p:nvSpPr>
        <p:spPr>
          <a:xfrm>
            <a:off x="838200" y="3851753"/>
            <a:ext cx="3182346" cy="461665"/>
          </a:xfrm>
          <a:prstGeom prst="rect">
            <a:avLst/>
          </a:prstGeom>
        </p:spPr>
        <p:txBody>
          <a:bodyPr wrap="none">
            <a:spAutoFit/>
          </a:bodyPr>
          <a:lstStyle/>
          <a:p>
            <a:r>
              <a:rPr lang="de-DE" sz="2400" dirty="0"/>
              <a:t>Relative Risikoreduktion</a:t>
            </a:r>
          </a:p>
        </p:txBody>
      </p:sp>
      <p:sp>
        <p:nvSpPr>
          <p:cNvPr id="77"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smtClean="0"/>
              <a:t>Mit </a:t>
            </a:r>
            <a:r>
              <a:rPr lang="de-DE" dirty="0"/>
              <a:t>der der Behandlung </a:t>
            </a:r>
            <a:r>
              <a:rPr lang="de-DE" dirty="0" smtClean="0"/>
              <a:t>erkranken nur 16 Personen. </a:t>
            </a:r>
            <a:r>
              <a:rPr lang="de-DE" dirty="0"/>
              <a:t>Ohne Behandlung erkranken </a:t>
            </a:r>
            <a:r>
              <a:rPr lang="de-DE" dirty="0" smtClean="0"/>
              <a:t>20 </a:t>
            </a:r>
            <a:r>
              <a:rPr lang="de-DE" dirty="0"/>
              <a:t>Personen. Mit der Behandlung </a:t>
            </a:r>
            <a:r>
              <a:rPr lang="de-DE" dirty="0" smtClean="0"/>
              <a:t>werden also 4 von 20 Erkrankungen verhindert. RRR = 4/20 = 20%</a:t>
            </a:r>
          </a:p>
        </p:txBody>
      </p:sp>
      <p:sp>
        <p:nvSpPr>
          <p:cNvPr id="78"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smtClean="0"/>
              <a:t>Mit </a:t>
            </a:r>
            <a:r>
              <a:rPr lang="de-DE" dirty="0"/>
              <a:t>der der Behandlung </a:t>
            </a:r>
            <a:r>
              <a:rPr lang="de-DE" dirty="0" smtClean="0"/>
              <a:t>erkranken nur 16 Personen. </a:t>
            </a:r>
            <a:r>
              <a:rPr lang="de-DE" dirty="0"/>
              <a:t>Ohne Behandlung erkranken </a:t>
            </a:r>
            <a:r>
              <a:rPr lang="de-DE" dirty="0" smtClean="0"/>
              <a:t>20 </a:t>
            </a:r>
            <a:r>
              <a:rPr lang="de-DE" dirty="0"/>
              <a:t>Personen. Mit der Behandlung </a:t>
            </a:r>
            <a:r>
              <a:rPr lang="de-DE" dirty="0" smtClean="0"/>
              <a:t>werden also 4 von 20 Erkrankungen verhindert. RRR = 4/20 = 20%</a:t>
            </a:r>
          </a:p>
        </p:txBody>
      </p:sp>
      <p:sp>
        <p:nvSpPr>
          <p:cNvPr id="79"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smtClean="0"/>
              <a:t>Mit </a:t>
            </a:r>
            <a:r>
              <a:rPr lang="de-DE" dirty="0"/>
              <a:t>der der Behandlung </a:t>
            </a:r>
            <a:r>
              <a:rPr lang="de-DE" dirty="0" smtClean="0"/>
              <a:t>erkranken nur 16 Personen. </a:t>
            </a:r>
            <a:r>
              <a:rPr lang="de-DE" dirty="0"/>
              <a:t>Ohne Behandlung erkranken </a:t>
            </a:r>
            <a:r>
              <a:rPr lang="de-DE" dirty="0" smtClean="0"/>
              <a:t>20 </a:t>
            </a:r>
            <a:r>
              <a:rPr lang="de-DE" dirty="0"/>
              <a:t>Personen. Mit der Behandlung </a:t>
            </a:r>
            <a:r>
              <a:rPr lang="de-DE" dirty="0" smtClean="0"/>
              <a:t>werden also 4 von 20 Erkrankungen verhindert. RRR = 4/20 = 20%</a:t>
            </a:r>
          </a:p>
        </p:txBody>
      </p:sp>
      <p:sp>
        <p:nvSpPr>
          <p:cNvPr id="25" name="Das ist korrekt"/>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r>
              <a:rPr lang="de-DE" sz="2000" b="1" dirty="0"/>
              <a:t> </a:t>
            </a:r>
            <a:r>
              <a:rPr lang="de-DE" dirty="0" smtClean="0"/>
              <a:t>Mit </a:t>
            </a:r>
            <a:r>
              <a:rPr lang="de-DE" dirty="0"/>
              <a:t>der der Behandlung </a:t>
            </a:r>
            <a:r>
              <a:rPr lang="de-DE" dirty="0" smtClean="0"/>
              <a:t>erkranken nur 16 Personen. </a:t>
            </a:r>
            <a:r>
              <a:rPr lang="de-DE" dirty="0"/>
              <a:t>Ohne Behandlung erkranken </a:t>
            </a:r>
            <a:r>
              <a:rPr lang="de-DE" dirty="0" smtClean="0"/>
              <a:t>20 </a:t>
            </a:r>
            <a:r>
              <a:rPr lang="de-DE" dirty="0"/>
              <a:t>Personen. Mit der Behandlung </a:t>
            </a:r>
            <a:r>
              <a:rPr lang="de-DE" dirty="0" smtClean="0"/>
              <a:t>werden also 4 von 20 Erkrankungen verhindert. RRR = 4/20 = 20%</a:t>
            </a:r>
          </a:p>
        </p:txBody>
      </p:sp>
      <p:sp>
        <p:nvSpPr>
          <p:cNvPr id="35" name="Textfeld 34">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6" name="Gerade Verbindung mit Pfeil 35"/>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402901"/>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nextCondLst>
                <p:cond evt="onClick" delay="0">
                  <p:tgtEl>
                    <p:spTgt spid="21"/>
                  </p:tgtEl>
                </p:cond>
              </p:nextCondLst>
            </p:seq>
            <p:seq concurrent="1" nextAc="seek">
              <p:cTn id="14" restart="whenNotActive" fill="hold" evtFilter="cancelBubble" nodeType="interactiveSeq">
                <p:stCondLst>
                  <p:cond evt="onClick" delay="0">
                    <p:tgtEl>
                      <p:spTgt spid="28"/>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27"/>
                                        </p:tgtEl>
                                      </p:cBhvr>
                                    </p:animEffect>
                                    <p:set>
                                      <p:cBhvr>
                                        <p:cTn id="22" dur="1" fill="hold">
                                          <p:stCondLst>
                                            <p:cond delay="499"/>
                                          </p:stCondLst>
                                        </p:cTn>
                                        <p:tgtEl>
                                          <p:spTgt spid="27"/>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26"/>
                                        </p:tgtEl>
                                      </p:cBhvr>
                                    </p:animEffect>
                                    <p:set>
                                      <p:cBhvr>
                                        <p:cTn id="25" dur="1" fill="hold">
                                          <p:stCondLst>
                                            <p:cond delay="499"/>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8"/>
                  </p:tgtEl>
                </p:cond>
              </p:nextCondLst>
            </p:seq>
            <p:seq concurrent="1" nextAc="seek">
              <p:cTn id="26" restart="whenNotActive" fill="hold" evtFilter="cancelBubble" nodeType="interactiveSeq">
                <p:stCondLst>
                  <p:cond evt="onClick" delay="0">
                    <p:tgtEl>
                      <p:spTgt spid="33"/>
                    </p:tgtEl>
                  </p:cond>
                </p:stCondLst>
                <p:endSync evt="end" delay="0">
                  <p:rtn val="all"/>
                </p:endSync>
                <p:childTnLst>
                  <p:par>
                    <p:cTn id="27" fill="hold">
                      <p:stCondLst>
                        <p:cond delay="0"/>
                      </p:stCondLst>
                      <p:childTnLst>
                        <p:par>
                          <p:cTn id="28" fill="hold">
                            <p:stCondLst>
                              <p:cond delay="0"/>
                            </p:stCondLst>
                            <p:childTnLst>
                              <p:par>
                                <p:cTn id="29" presetID="7" presetClass="emph" presetSubtype="2" fill="hold" nodeType="withEffect">
                                  <p:stCondLst>
                                    <p:cond delay="0"/>
                                  </p:stCondLst>
                                  <p:childTnLst>
                                    <p:animClr clrSpc="rgb" dir="cw">
                                      <p:cBhvr>
                                        <p:cTn id="30" dur="500" fill="hold"/>
                                        <p:tgtEl>
                                          <p:spTgt spid="33"/>
                                        </p:tgtEl>
                                        <p:attrNameLst>
                                          <p:attrName>stroke.color</p:attrName>
                                        </p:attrNameLst>
                                      </p:cBhvr>
                                      <p:to>
                                        <a:srgbClr val="00B050"/>
                                      </p:to>
                                    </p:animClr>
                                    <p:set>
                                      <p:cBhvr>
                                        <p:cTn id="31" dur="500" fill="hold"/>
                                        <p:tgtEl>
                                          <p:spTgt spid="33"/>
                                        </p:tgtEl>
                                        <p:attrNameLst>
                                          <p:attrName>stroke.on</p:attrName>
                                        </p:attrNameLst>
                                      </p:cBhvr>
                                      <p:to>
                                        <p:strVal val="true"/>
                                      </p:to>
                                    </p:se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nextCondLst>
                <p:cond evt="onClick" delay="0">
                  <p:tgtEl>
                    <p:spTgt spid="33"/>
                  </p:tgtEl>
                </p:cond>
              </p:nextCondLst>
            </p:seq>
            <p:seq concurrent="1" nextAc="seek">
              <p:cTn id="35" restart="whenNotActive" fill="hold" evtFilter="cancelBubble" nodeType="interactiveSeq">
                <p:stCondLst>
                  <p:cond evt="onClick" delay="0">
                    <p:tgtEl>
                      <p:spTgt spid="31"/>
                    </p:tgtEl>
                  </p:cond>
                </p:stCondLst>
                <p:endSync evt="end" delay="0">
                  <p:rtn val="all"/>
                </p:endSync>
                <p:childTnLst>
                  <p:par>
                    <p:cTn id="36" fill="hold">
                      <p:stCondLst>
                        <p:cond delay="0"/>
                      </p:stCondLst>
                      <p:childTnLst>
                        <p:par>
                          <p:cTn id="37" fill="hold">
                            <p:stCondLst>
                              <p:cond delay="0"/>
                            </p:stCondLst>
                            <p:childTnLst>
                              <p:par>
                                <p:cTn id="38" presetID="7" presetClass="emph" presetSubtype="2" fill="hold" nodeType="withEffect">
                                  <p:stCondLst>
                                    <p:cond delay="0"/>
                                  </p:stCondLst>
                                  <p:childTnLst>
                                    <p:animClr clrSpc="rgb" dir="cw">
                                      <p:cBhvr>
                                        <p:cTn id="39" dur="500" fill="hold"/>
                                        <p:tgtEl>
                                          <p:spTgt spid="31"/>
                                        </p:tgtEl>
                                        <p:attrNameLst>
                                          <p:attrName>stroke.color</p:attrName>
                                        </p:attrNameLst>
                                      </p:cBhvr>
                                      <p:to>
                                        <a:srgbClr val="FF0000"/>
                                      </p:to>
                                    </p:animClr>
                                    <p:set>
                                      <p:cBhvr>
                                        <p:cTn id="40" dur="500" fill="hold"/>
                                        <p:tgtEl>
                                          <p:spTgt spid="31"/>
                                        </p:tgtEl>
                                        <p:attrNameLst>
                                          <p:attrName>stroke.on</p:attrName>
                                        </p:attrNameLst>
                                      </p:cBhvr>
                                      <p:to>
                                        <p:strVal val="true"/>
                                      </p:to>
                                    </p:set>
                                  </p:childTnLst>
                                </p:cTn>
                              </p:par>
                              <p:par>
                                <p:cTn id="41" presetID="10"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childTnLst>
                          </p:cTn>
                        </p:par>
                      </p:childTnLst>
                    </p:cTn>
                  </p:par>
                </p:childTnLst>
              </p:cTn>
              <p:nextCondLst>
                <p:cond evt="onClick" delay="0">
                  <p:tgtEl>
                    <p:spTgt spid="31"/>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7" presetClass="emph" presetSubtype="2" fill="hold" nodeType="withEffect">
                                  <p:stCondLst>
                                    <p:cond delay="0"/>
                                  </p:stCondLst>
                                  <p:childTnLst>
                                    <p:animClr clrSpc="rgb" dir="cw">
                                      <p:cBhvr>
                                        <p:cTn id="48" dur="500" fill="hold"/>
                                        <p:tgtEl>
                                          <p:spTgt spid="32"/>
                                        </p:tgtEl>
                                        <p:attrNameLst>
                                          <p:attrName>stroke.color</p:attrName>
                                        </p:attrNameLst>
                                      </p:cBhvr>
                                      <p:to>
                                        <a:srgbClr val="FF0000"/>
                                      </p:to>
                                    </p:animClr>
                                    <p:set>
                                      <p:cBhvr>
                                        <p:cTn id="49" dur="500" fill="hold"/>
                                        <p:tgtEl>
                                          <p:spTgt spid="32"/>
                                        </p:tgtEl>
                                        <p:attrNameLst>
                                          <p:attrName>stroke.on</p:attrName>
                                        </p:attrNameLst>
                                      </p:cBhvr>
                                      <p:to>
                                        <p:strVal val="true"/>
                                      </p:to>
                                    </p:set>
                                  </p:childTnLst>
                                </p:cTn>
                              </p:par>
                              <p:par>
                                <p:cTn id="50" presetID="10" presetClass="entr" presetSubtype="0"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500"/>
                                        <p:tgtEl>
                                          <p:spTgt spid="78"/>
                                        </p:tgtEl>
                                      </p:cBhvr>
                                    </p:animEffect>
                                  </p:childTnLst>
                                </p:cTn>
                              </p:par>
                            </p:childTnLst>
                          </p:cTn>
                        </p:par>
                      </p:childTnLst>
                    </p:cTn>
                  </p:par>
                </p:childTnLst>
              </p:cTn>
              <p:nextCondLst>
                <p:cond evt="onClick" delay="0">
                  <p:tgtEl>
                    <p:spTgt spid="32"/>
                  </p:tgtEl>
                </p:cond>
              </p:nextCondLst>
            </p:seq>
            <p:seq concurrent="1" nextAc="seek">
              <p:cTn id="53" restart="whenNotActive" fill="hold" evtFilter="cancelBubble" nodeType="interactiveSeq">
                <p:stCondLst>
                  <p:cond evt="onClick" delay="0">
                    <p:tgtEl>
                      <p:spTgt spid="34"/>
                    </p:tgtEl>
                  </p:cond>
                </p:stCondLst>
                <p:endSync evt="end" delay="0">
                  <p:rtn val="all"/>
                </p:endSync>
                <p:childTnLst>
                  <p:par>
                    <p:cTn id="54" fill="hold">
                      <p:stCondLst>
                        <p:cond delay="0"/>
                      </p:stCondLst>
                      <p:childTnLst>
                        <p:par>
                          <p:cTn id="55" fill="hold">
                            <p:stCondLst>
                              <p:cond delay="0"/>
                            </p:stCondLst>
                            <p:childTnLst>
                              <p:par>
                                <p:cTn id="56" presetID="7" presetClass="emph" presetSubtype="2" fill="hold" nodeType="withEffect">
                                  <p:stCondLst>
                                    <p:cond delay="0"/>
                                  </p:stCondLst>
                                  <p:childTnLst>
                                    <p:animClr clrSpc="rgb" dir="cw">
                                      <p:cBhvr>
                                        <p:cTn id="57" dur="500" fill="hold"/>
                                        <p:tgtEl>
                                          <p:spTgt spid="34"/>
                                        </p:tgtEl>
                                        <p:attrNameLst>
                                          <p:attrName>stroke.color</p:attrName>
                                        </p:attrNameLst>
                                      </p:cBhvr>
                                      <p:to>
                                        <a:srgbClr val="FF0000"/>
                                      </p:to>
                                    </p:animClr>
                                    <p:set>
                                      <p:cBhvr>
                                        <p:cTn id="58" dur="500" fill="hold"/>
                                        <p:tgtEl>
                                          <p:spTgt spid="34"/>
                                        </p:tgtEl>
                                        <p:attrNameLst>
                                          <p:attrName>stroke.on</p:attrName>
                                        </p:attrNameLst>
                                      </p:cBhvr>
                                      <p:to>
                                        <p:strVal val="true"/>
                                      </p:to>
                                    </p:set>
                                  </p:childTnLst>
                                </p:cTn>
                              </p:par>
                              <p:par>
                                <p:cTn id="59" presetID="10" presetClass="entr" presetSubtype="0" fill="hold" grpId="0"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nextCondLst>
                <p:cond evt="onClick" delay="0">
                  <p:tgtEl>
                    <p:spTgt spid="34"/>
                  </p:tgtEl>
                </p:cond>
              </p:nextCondLst>
            </p:seq>
          </p:childTnLst>
        </p:cTn>
      </p:par>
    </p:tnLst>
    <p:bldLst>
      <p:bldP spid="26" grpId="0" animBg="1"/>
      <p:bldP spid="26" grpId="1" animBg="1"/>
      <p:bldP spid="77" grpId="0" animBg="1"/>
      <p:bldP spid="78" grpId="0" animBg="1"/>
      <p:bldP spid="79"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hohem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4" name="Gruppieren 3"/>
          <p:cNvGrpSpPr/>
          <p:nvPr/>
        </p:nvGrpSpPr>
        <p:grpSpPr>
          <a:xfrm>
            <a:off x="6004971" y="1307109"/>
            <a:ext cx="5385180" cy="2311664"/>
            <a:chOff x="1418951" y="1698803"/>
            <a:chExt cx="4948005" cy="2124000"/>
          </a:xfrm>
        </p:grpSpPr>
        <p:pic>
          <p:nvPicPr>
            <p:cNvPr id="3074"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18951"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83329"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1" name="Formel anzeigen"/>
          <p:cNvSpPr/>
          <p:nvPr/>
        </p:nvSpPr>
        <p:spPr>
          <a:xfrm>
            <a:off x="6004971" y="4365901"/>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26" name="weiße Fläche zum Überdecken der Lösungen"/>
          <p:cNvSpPr/>
          <p:nvPr/>
        </p:nvSpPr>
        <p:spPr>
          <a:xfrm>
            <a:off x="838200" y="4922200"/>
            <a:ext cx="11049000" cy="88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28" name="&quot;Fenster schließen&quot; Button"/>
          <p:cNvGrpSpPr/>
          <p:nvPr/>
        </p:nvGrpSpPr>
        <p:grpSpPr>
          <a:xfrm>
            <a:off x="11654998" y="4296090"/>
            <a:ext cx="203835" cy="206075"/>
            <a:chOff x="10553700" y="2892073"/>
            <a:chExt cx="203835" cy="206075"/>
          </a:xfrm>
        </p:grpSpPr>
        <p:sp>
          <p:nvSpPr>
            <p:cNvPr id="29" name="Rechteck 28"/>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Multiplizieren 29"/>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1" name="falsche Antwort 1"/>
          <p:cNvSpPr/>
          <p:nvPr/>
        </p:nvSpPr>
        <p:spPr>
          <a:xfrm>
            <a:off x="842884"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84%</a:t>
            </a:r>
            <a:endParaRPr lang="de-DE" dirty="0">
              <a:solidFill>
                <a:sysClr val="windowText" lastClr="000000"/>
              </a:solidFill>
            </a:endParaRPr>
          </a:p>
        </p:txBody>
      </p:sp>
      <p:sp>
        <p:nvSpPr>
          <p:cNvPr id="32" name="falsche Antwort 2"/>
          <p:cNvSpPr/>
          <p:nvPr/>
        </p:nvSpPr>
        <p:spPr>
          <a:xfrm>
            <a:off x="2126167" y="4464652"/>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16%</a:t>
            </a:r>
            <a:endParaRPr lang="de-DE" dirty="0">
              <a:solidFill>
                <a:sysClr val="windowText" lastClr="000000"/>
              </a:solidFill>
            </a:endParaRPr>
          </a:p>
        </p:txBody>
      </p:sp>
      <p:sp>
        <p:nvSpPr>
          <p:cNvPr id="33" name="richtige Antwort"/>
          <p:cNvSpPr/>
          <p:nvPr/>
        </p:nvSpPr>
        <p:spPr>
          <a:xfrm>
            <a:off x="4680398" y="4461387"/>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4%</a:t>
            </a:r>
            <a:endParaRPr lang="de-DE" dirty="0">
              <a:solidFill>
                <a:sysClr val="windowText" lastClr="000000"/>
              </a:solidFill>
            </a:endParaRPr>
          </a:p>
        </p:txBody>
      </p:sp>
      <p:sp>
        <p:nvSpPr>
          <p:cNvPr id="34" name="falsche Antwort 3"/>
          <p:cNvSpPr/>
          <p:nvPr/>
        </p:nvSpPr>
        <p:spPr>
          <a:xfrm>
            <a:off x="3403282"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36%</a:t>
            </a:r>
            <a:endParaRPr lang="de-DE" dirty="0">
              <a:solidFill>
                <a:sysClr val="windowText" lastClr="000000"/>
              </a:solidFill>
            </a:endParaRPr>
          </a:p>
        </p:txBody>
      </p:sp>
      <p:sp>
        <p:nvSpPr>
          <p:cNvPr id="6" name="Rechteck 5"/>
          <p:cNvSpPr/>
          <p:nvPr/>
        </p:nvSpPr>
        <p:spPr>
          <a:xfrm>
            <a:off x="838200" y="3851753"/>
            <a:ext cx="3294620" cy="461665"/>
          </a:xfrm>
          <a:prstGeom prst="rect">
            <a:avLst/>
          </a:prstGeom>
        </p:spPr>
        <p:txBody>
          <a:bodyPr wrap="none">
            <a:spAutoFit/>
          </a:bodyPr>
          <a:lstStyle/>
          <a:p>
            <a:r>
              <a:rPr lang="de-DE" sz="2400" dirty="0" smtClean="0"/>
              <a:t>Absolute Risikoreduktion</a:t>
            </a:r>
            <a:endParaRPr lang="de-DE" sz="2400" dirty="0"/>
          </a:p>
        </p:txBody>
      </p:sp>
      <p:sp>
        <p:nvSpPr>
          <p:cNvPr id="77"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20 von 100 Personen. Mit der der Behandlung erkranken nur 16 von 100 Personen. Mit der Behandlung erkranken also 4 von 100 Personen weniger. ARR = 20% - 16% = </a:t>
            </a:r>
            <a:r>
              <a:rPr lang="de-DE" dirty="0" smtClean="0"/>
              <a:t>4%. </a:t>
            </a:r>
            <a:endParaRPr lang="de-DE" dirty="0"/>
          </a:p>
        </p:txBody>
      </p:sp>
      <p:sp>
        <p:nvSpPr>
          <p:cNvPr id="78"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20 von 100 Personen. Mit der der Behandlung erkranken nur 16 von 100 Personen. Mit der Behandlung erkranken also 4 von 100 Personen weniger. ARR = 20% - 16% = 4</a:t>
            </a:r>
            <a:r>
              <a:rPr lang="de-DE" dirty="0" smtClean="0"/>
              <a:t>%. </a:t>
            </a:r>
            <a:endParaRPr lang="de-DE" dirty="0"/>
          </a:p>
        </p:txBody>
      </p:sp>
      <p:sp>
        <p:nvSpPr>
          <p:cNvPr id="79"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20 von 100 Personen. Mit der der Behandlung erkranken nur 16 von 100 Personen. Mit der Behandlung erkranken also 4 von 100 Personen weniger. </a:t>
            </a:r>
            <a:r>
              <a:rPr lang="de-DE" dirty="0" smtClean="0"/>
              <a:t>ARR </a:t>
            </a:r>
            <a:r>
              <a:rPr lang="de-DE" dirty="0"/>
              <a:t>= 20% - 16% = </a:t>
            </a:r>
            <a:r>
              <a:rPr lang="de-DE" dirty="0" smtClean="0"/>
              <a:t>4%. </a:t>
            </a:r>
            <a:endParaRPr lang="de-DE" dirty="0"/>
          </a:p>
        </p:txBody>
      </p:sp>
      <p:sp>
        <p:nvSpPr>
          <p:cNvPr id="25" name="Das ist korrekt"/>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r>
              <a:rPr lang="de-DE" sz="2000" b="1" dirty="0"/>
              <a:t> </a:t>
            </a:r>
            <a:r>
              <a:rPr lang="de-DE" dirty="0" smtClean="0"/>
              <a:t>Ohne </a:t>
            </a:r>
            <a:r>
              <a:rPr lang="de-DE" dirty="0"/>
              <a:t>Behandlung erkranken </a:t>
            </a:r>
            <a:r>
              <a:rPr lang="de-DE" dirty="0" smtClean="0"/>
              <a:t>20 von 100 </a:t>
            </a:r>
            <a:r>
              <a:rPr lang="de-DE" dirty="0"/>
              <a:t>Personen. Mit der der Behandlung erkranken nur 16 von 100 Personen. Mit der Behandlung </a:t>
            </a:r>
            <a:r>
              <a:rPr lang="de-DE" dirty="0" smtClean="0"/>
              <a:t>erkranken also 4 von 100 Personen weniger. ARR = 20% - 16% = 4%. </a:t>
            </a:r>
          </a:p>
        </p:txBody>
      </p:sp>
      <p:grpSp>
        <p:nvGrpSpPr>
          <p:cNvPr id="39" name="Formel ARR"/>
          <p:cNvGrpSpPr/>
          <p:nvPr/>
        </p:nvGrpSpPr>
        <p:grpSpPr>
          <a:xfrm>
            <a:off x="8170753" y="4292749"/>
            <a:ext cx="3688080" cy="625275"/>
            <a:chOff x="7665720" y="4330437"/>
            <a:chExt cx="3688080" cy="625275"/>
          </a:xfrm>
        </p:grpSpPr>
        <p:pic>
          <p:nvPicPr>
            <p:cNvPr id="40" name="Picture 2"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81061" y="4480561"/>
              <a:ext cx="3622360" cy="462624"/>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41" name="Rechteck 40"/>
            <p:cNvSpPr/>
            <p:nvPr/>
          </p:nvSpPr>
          <p:spPr>
            <a:xfrm>
              <a:off x="7665720" y="4330437"/>
              <a:ext cx="3688080" cy="6252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5" name="Textfeld 34">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6" name="Gerade Verbindung mit Pfeil 35"/>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350036"/>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childTnLst>
                          </p:cTn>
                        </p:par>
                      </p:childTnLst>
                    </p:cTn>
                  </p:par>
                </p:childTnLst>
              </p:cTn>
              <p:nextCondLst>
                <p:cond evt="onClick" delay="0">
                  <p:tgtEl>
                    <p:spTgt spid="21"/>
                  </p:tgtEl>
                </p:cond>
              </p:nextCondLst>
            </p:seq>
            <p:seq concurrent="1" nextAc="seek">
              <p:cTn id="14" restart="whenNotActive" fill="hold" evtFilter="cancelBubble" nodeType="interactiveSeq">
                <p:stCondLst>
                  <p:cond evt="onClick" delay="0">
                    <p:tgtEl>
                      <p:spTgt spid="28"/>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10" presetClass="exit" presetSubtype="0" fill="hold" grpId="1" nodeType="withEffect">
                                  <p:stCondLst>
                                    <p:cond delay="0"/>
                                  </p:stCondLst>
                                  <p:childTnLst>
                                    <p:animEffect transition="out" filter="fade">
                                      <p:cBhvr>
                                        <p:cTn id="21" dur="500"/>
                                        <p:tgtEl>
                                          <p:spTgt spid="26"/>
                                        </p:tgtEl>
                                      </p:cBhvr>
                                    </p:animEffect>
                                    <p:set>
                                      <p:cBhvr>
                                        <p:cTn id="22" dur="1" fill="hold">
                                          <p:stCondLst>
                                            <p:cond delay="499"/>
                                          </p:stCondLst>
                                        </p:cTn>
                                        <p:tgtEl>
                                          <p:spTgt spid="26"/>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39"/>
                                        </p:tgtEl>
                                      </p:cBhvr>
                                    </p:animEffect>
                                    <p:set>
                                      <p:cBhvr>
                                        <p:cTn id="25" dur="1" fill="hold">
                                          <p:stCondLst>
                                            <p:cond delay="499"/>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28"/>
                  </p:tgtEl>
                </p:cond>
              </p:nextCondLst>
            </p:seq>
            <p:seq concurrent="1" nextAc="seek">
              <p:cTn id="26" restart="whenNotActive" fill="hold" evtFilter="cancelBubble" nodeType="interactiveSeq">
                <p:stCondLst>
                  <p:cond evt="onClick" delay="0">
                    <p:tgtEl>
                      <p:spTgt spid="33"/>
                    </p:tgtEl>
                  </p:cond>
                </p:stCondLst>
                <p:endSync evt="end" delay="0">
                  <p:rtn val="all"/>
                </p:endSync>
                <p:childTnLst>
                  <p:par>
                    <p:cTn id="27" fill="hold">
                      <p:stCondLst>
                        <p:cond delay="0"/>
                      </p:stCondLst>
                      <p:childTnLst>
                        <p:par>
                          <p:cTn id="28" fill="hold">
                            <p:stCondLst>
                              <p:cond delay="0"/>
                            </p:stCondLst>
                            <p:childTnLst>
                              <p:par>
                                <p:cTn id="29" presetID="7" presetClass="emph" presetSubtype="2" fill="hold" nodeType="withEffect">
                                  <p:stCondLst>
                                    <p:cond delay="0"/>
                                  </p:stCondLst>
                                  <p:childTnLst>
                                    <p:animClr clrSpc="rgb" dir="cw">
                                      <p:cBhvr>
                                        <p:cTn id="30" dur="500" fill="hold"/>
                                        <p:tgtEl>
                                          <p:spTgt spid="33"/>
                                        </p:tgtEl>
                                        <p:attrNameLst>
                                          <p:attrName>stroke.color</p:attrName>
                                        </p:attrNameLst>
                                      </p:cBhvr>
                                      <p:to>
                                        <a:srgbClr val="00B050"/>
                                      </p:to>
                                    </p:animClr>
                                    <p:set>
                                      <p:cBhvr>
                                        <p:cTn id="31" dur="500" fill="hold"/>
                                        <p:tgtEl>
                                          <p:spTgt spid="33"/>
                                        </p:tgtEl>
                                        <p:attrNameLst>
                                          <p:attrName>stroke.on</p:attrName>
                                        </p:attrNameLst>
                                      </p:cBhvr>
                                      <p:to>
                                        <p:strVal val="true"/>
                                      </p:to>
                                    </p:se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nextCondLst>
                <p:cond evt="onClick" delay="0">
                  <p:tgtEl>
                    <p:spTgt spid="33"/>
                  </p:tgtEl>
                </p:cond>
              </p:nextCondLst>
            </p:seq>
            <p:seq concurrent="1" nextAc="seek">
              <p:cTn id="35" restart="whenNotActive" fill="hold" evtFilter="cancelBubble" nodeType="interactiveSeq">
                <p:stCondLst>
                  <p:cond evt="onClick" delay="0">
                    <p:tgtEl>
                      <p:spTgt spid="31"/>
                    </p:tgtEl>
                  </p:cond>
                </p:stCondLst>
                <p:endSync evt="end" delay="0">
                  <p:rtn val="all"/>
                </p:endSync>
                <p:childTnLst>
                  <p:par>
                    <p:cTn id="36" fill="hold">
                      <p:stCondLst>
                        <p:cond delay="0"/>
                      </p:stCondLst>
                      <p:childTnLst>
                        <p:par>
                          <p:cTn id="37" fill="hold">
                            <p:stCondLst>
                              <p:cond delay="0"/>
                            </p:stCondLst>
                            <p:childTnLst>
                              <p:par>
                                <p:cTn id="38" presetID="7" presetClass="emph" presetSubtype="2" fill="hold" nodeType="withEffect">
                                  <p:stCondLst>
                                    <p:cond delay="0"/>
                                  </p:stCondLst>
                                  <p:childTnLst>
                                    <p:animClr clrSpc="rgb" dir="cw">
                                      <p:cBhvr>
                                        <p:cTn id="39" dur="500" fill="hold"/>
                                        <p:tgtEl>
                                          <p:spTgt spid="31"/>
                                        </p:tgtEl>
                                        <p:attrNameLst>
                                          <p:attrName>stroke.color</p:attrName>
                                        </p:attrNameLst>
                                      </p:cBhvr>
                                      <p:to>
                                        <a:srgbClr val="FF0000"/>
                                      </p:to>
                                    </p:animClr>
                                    <p:set>
                                      <p:cBhvr>
                                        <p:cTn id="40" dur="500" fill="hold"/>
                                        <p:tgtEl>
                                          <p:spTgt spid="31"/>
                                        </p:tgtEl>
                                        <p:attrNameLst>
                                          <p:attrName>stroke.on</p:attrName>
                                        </p:attrNameLst>
                                      </p:cBhvr>
                                      <p:to>
                                        <p:strVal val="true"/>
                                      </p:to>
                                    </p:set>
                                  </p:childTnLst>
                                </p:cTn>
                              </p:par>
                              <p:par>
                                <p:cTn id="41" presetID="10"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childTnLst>
                          </p:cTn>
                        </p:par>
                      </p:childTnLst>
                    </p:cTn>
                  </p:par>
                </p:childTnLst>
              </p:cTn>
              <p:nextCondLst>
                <p:cond evt="onClick" delay="0">
                  <p:tgtEl>
                    <p:spTgt spid="31"/>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7" presetClass="emph" presetSubtype="2" fill="hold" nodeType="withEffect">
                                  <p:stCondLst>
                                    <p:cond delay="0"/>
                                  </p:stCondLst>
                                  <p:childTnLst>
                                    <p:animClr clrSpc="rgb" dir="cw">
                                      <p:cBhvr>
                                        <p:cTn id="48" dur="500" fill="hold"/>
                                        <p:tgtEl>
                                          <p:spTgt spid="32"/>
                                        </p:tgtEl>
                                        <p:attrNameLst>
                                          <p:attrName>stroke.color</p:attrName>
                                        </p:attrNameLst>
                                      </p:cBhvr>
                                      <p:to>
                                        <a:srgbClr val="FF0000"/>
                                      </p:to>
                                    </p:animClr>
                                    <p:set>
                                      <p:cBhvr>
                                        <p:cTn id="49" dur="500" fill="hold"/>
                                        <p:tgtEl>
                                          <p:spTgt spid="32"/>
                                        </p:tgtEl>
                                        <p:attrNameLst>
                                          <p:attrName>stroke.on</p:attrName>
                                        </p:attrNameLst>
                                      </p:cBhvr>
                                      <p:to>
                                        <p:strVal val="true"/>
                                      </p:to>
                                    </p:set>
                                  </p:childTnLst>
                                </p:cTn>
                              </p:par>
                              <p:par>
                                <p:cTn id="50" presetID="10" presetClass="entr" presetSubtype="0"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500"/>
                                        <p:tgtEl>
                                          <p:spTgt spid="78"/>
                                        </p:tgtEl>
                                      </p:cBhvr>
                                    </p:animEffect>
                                  </p:childTnLst>
                                </p:cTn>
                              </p:par>
                            </p:childTnLst>
                          </p:cTn>
                        </p:par>
                      </p:childTnLst>
                    </p:cTn>
                  </p:par>
                </p:childTnLst>
              </p:cTn>
              <p:nextCondLst>
                <p:cond evt="onClick" delay="0">
                  <p:tgtEl>
                    <p:spTgt spid="32"/>
                  </p:tgtEl>
                </p:cond>
              </p:nextCondLst>
            </p:seq>
            <p:seq concurrent="1" nextAc="seek">
              <p:cTn id="53" restart="whenNotActive" fill="hold" evtFilter="cancelBubble" nodeType="interactiveSeq">
                <p:stCondLst>
                  <p:cond evt="onClick" delay="0">
                    <p:tgtEl>
                      <p:spTgt spid="34"/>
                    </p:tgtEl>
                  </p:cond>
                </p:stCondLst>
                <p:endSync evt="end" delay="0">
                  <p:rtn val="all"/>
                </p:endSync>
                <p:childTnLst>
                  <p:par>
                    <p:cTn id="54" fill="hold">
                      <p:stCondLst>
                        <p:cond delay="0"/>
                      </p:stCondLst>
                      <p:childTnLst>
                        <p:par>
                          <p:cTn id="55" fill="hold">
                            <p:stCondLst>
                              <p:cond delay="0"/>
                            </p:stCondLst>
                            <p:childTnLst>
                              <p:par>
                                <p:cTn id="56" presetID="7" presetClass="emph" presetSubtype="2" fill="hold" nodeType="withEffect">
                                  <p:stCondLst>
                                    <p:cond delay="0"/>
                                  </p:stCondLst>
                                  <p:childTnLst>
                                    <p:animClr clrSpc="rgb" dir="cw">
                                      <p:cBhvr>
                                        <p:cTn id="57" dur="500" fill="hold"/>
                                        <p:tgtEl>
                                          <p:spTgt spid="34"/>
                                        </p:tgtEl>
                                        <p:attrNameLst>
                                          <p:attrName>stroke.color</p:attrName>
                                        </p:attrNameLst>
                                      </p:cBhvr>
                                      <p:to>
                                        <a:srgbClr val="FF0000"/>
                                      </p:to>
                                    </p:animClr>
                                    <p:set>
                                      <p:cBhvr>
                                        <p:cTn id="58" dur="500" fill="hold"/>
                                        <p:tgtEl>
                                          <p:spTgt spid="34"/>
                                        </p:tgtEl>
                                        <p:attrNameLst>
                                          <p:attrName>stroke.on</p:attrName>
                                        </p:attrNameLst>
                                      </p:cBhvr>
                                      <p:to>
                                        <p:strVal val="true"/>
                                      </p:to>
                                    </p:set>
                                  </p:childTnLst>
                                </p:cTn>
                              </p:par>
                              <p:par>
                                <p:cTn id="59" presetID="10" presetClass="entr" presetSubtype="0" fill="hold" grpId="0"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nextCondLst>
                <p:cond evt="onClick" delay="0">
                  <p:tgtEl>
                    <p:spTgt spid="34"/>
                  </p:tgtEl>
                </p:cond>
              </p:nextCondLst>
            </p:seq>
          </p:childTnLst>
        </p:cTn>
      </p:par>
    </p:tnLst>
    <p:bldLst>
      <p:bldP spid="26" grpId="0" animBg="1"/>
      <p:bldP spid="26" grpId="1" animBg="1"/>
      <p:bldP spid="77" grpId="0" animBg="1"/>
      <p:bldP spid="78" grpId="0" animBg="1"/>
      <p:bldP spid="79"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hohem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4" name="Gruppieren 3"/>
          <p:cNvGrpSpPr/>
          <p:nvPr/>
        </p:nvGrpSpPr>
        <p:grpSpPr>
          <a:xfrm>
            <a:off x="2996092" y="1914753"/>
            <a:ext cx="6199499" cy="2661222"/>
            <a:chOff x="1418951" y="1698803"/>
            <a:chExt cx="4948004" cy="2124000"/>
          </a:xfrm>
        </p:grpSpPr>
        <p:pic>
          <p:nvPicPr>
            <p:cNvPr id="3074"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18951"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83328"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grpSp>
        <p:nvGrpSpPr>
          <p:cNvPr id="3" name="Gruppieren 2"/>
          <p:cNvGrpSpPr/>
          <p:nvPr/>
        </p:nvGrpSpPr>
        <p:grpSpPr>
          <a:xfrm>
            <a:off x="3570417" y="4978294"/>
            <a:ext cx="6263510" cy="1074147"/>
            <a:chOff x="1778726" y="5118157"/>
            <a:chExt cx="6263510" cy="1074147"/>
          </a:xfrm>
        </p:grpSpPr>
        <p:sp>
          <p:nvSpPr>
            <p:cNvPr id="6" name="Rechteck 5"/>
            <p:cNvSpPr/>
            <p:nvPr/>
          </p:nvSpPr>
          <p:spPr>
            <a:xfrm>
              <a:off x="1778726" y="5118157"/>
              <a:ext cx="4073616" cy="461665"/>
            </a:xfrm>
            <a:prstGeom prst="rect">
              <a:avLst/>
            </a:prstGeom>
          </p:spPr>
          <p:txBody>
            <a:bodyPr wrap="none">
              <a:spAutoFit/>
            </a:bodyPr>
            <a:lstStyle/>
            <a:p>
              <a:r>
                <a:rPr lang="de-DE" sz="2400" dirty="0"/>
                <a:t>Relative </a:t>
              </a:r>
              <a:r>
                <a:rPr lang="de-DE" sz="2400" dirty="0" smtClean="0"/>
                <a:t>Risikoreduktion = 20%</a:t>
              </a:r>
              <a:endParaRPr lang="de-DE" sz="2400" dirty="0"/>
            </a:p>
          </p:txBody>
        </p:sp>
        <p:sp>
          <p:nvSpPr>
            <p:cNvPr id="35" name="Rechteck 34"/>
            <p:cNvSpPr/>
            <p:nvPr/>
          </p:nvSpPr>
          <p:spPr>
            <a:xfrm>
              <a:off x="1778726" y="5730639"/>
              <a:ext cx="6263510" cy="461665"/>
            </a:xfrm>
            <a:prstGeom prst="rect">
              <a:avLst/>
            </a:prstGeom>
          </p:spPr>
          <p:txBody>
            <a:bodyPr wrap="none">
              <a:spAutoFit/>
            </a:bodyPr>
            <a:lstStyle/>
            <a:p>
              <a:r>
                <a:rPr lang="de-DE" sz="2400" dirty="0" smtClean="0"/>
                <a:t>Absolute Risikoreduktion = 4 von 100 Personen</a:t>
              </a:r>
              <a:endParaRPr lang="de-DE" sz="2400" dirty="0"/>
            </a:p>
          </p:txBody>
        </p:sp>
      </p:grpSp>
      <p:sp>
        <p:nvSpPr>
          <p:cNvPr id="21" name="Textfeld 20">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2" name="Gerade Verbindung mit Pfeil 21"/>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7203672"/>
      </p:ext>
    </p:extLst>
  </p:cSld>
  <p:clrMapOvr>
    <a:masterClrMapping/>
  </p:clrMapOvr>
  <p:transition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niedrigem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1" name="Formel anzeigen"/>
          <p:cNvSpPr/>
          <p:nvPr/>
        </p:nvSpPr>
        <p:spPr>
          <a:xfrm>
            <a:off x="6004971" y="4365901"/>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26" name="weiße Fläche zum Überdecken der Lösungen"/>
          <p:cNvSpPr/>
          <p:nvPr/>
        </p:nvSpPr>
        <p:spPr>
          <a:xfrm>
            <a:off x="838200" y="4922200"/>
            <a:ext cx="11049000" cy="88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7" name="Formel RRR"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241110" y="4313418"/>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28" name="&quot;Fenster schließen&quot; Button"/>
          <p:cNvGrpSpPr/>
          <p:nvPr/>
        </p:nvGrpSpPr>
        <p:grpSpPr>
          <a:xfrm>
            <a:off x="11541869" y="4305798"/>
            <a:ext cx="203835" cy="206075"/>
            <a:chOff x="10553700" y="2892073"/>
            <a:chExt cx="203835" cy="206075"/>
          </a:xfrm>
        </p:grpSpPr>
        <p:sp>
          <p:nvSpPr>
            <p:cNvPr id="29" name="Rechteck 28"/>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Multiplizieren 29"/>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1" name="falsche Antwort 1"/>
          <p:cNvSpPr/>
          <p:nvPr/>
        </p:nvSpPr>
        <p:spPr>
          <a:xfrm>
            <a:off x="842884"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9%</a:t>
            </a:r>
            <a:endParaRPr lang="de-DE" dirty="0">
              <a:solidFill>
                <a:sysClr val="windowText" lastClr="000000"/>
              </a:solidFill>
            </a:endParaRPr>
          </a:p>
        </p:txBody>
      </p:sp>
      <p:sp>
        <p:nvSpPr>
          <p:cNvPr id="32" name="falsche Antwort 2"/>
          <p:cNvSpPr/>
          <p:nvPr/>
        </p:nvSpPr>
        <p:spPr>
          <a:xfrm>
            <a:off x="2126167" y="4464652"/>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a:t>
            </a:r>
            <a:endParaRPr lang="de-DE" dirty="0">
              <a:solidFill>
                <a:sysClr val="windowText" lastClr="000000"/>
              </a:solidFill>
            </a:endParaRPr>
          </a:p>
        </p:txBody>
      </p:sp>
      <p:sp>
        <p:nvSpPr>
          <p:cNvPr id="33" name="richtige Antwort"/>
          <p:cNvSpPr/>
          <p:nvPr/>
        </p:nvSpPr>
        <p:spPr>
          <a:xfrm>
            <a:off x="4680398" y="4461387"/>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20%</a:t>
            </a:r>
            <a:endParaRPr lang="de-DE" dirty="0">
              <a:solidFill>
                <a:sysClr val="windowText" lastClr="000000"/>
              </a:solidFill>
            </a:endParaRPr>
          </a:p>
        </p:txBody>
      </p:sp>
      <p:sp>
        <p:nvSpPr>
          <p:cNvPr id="34" name="falsche Antwort 3"/>
          <p:cNvSpPr/>
          <p:nvPr/>
        </p:nvSpPr>
        <p:spPr>
          <a:xfrm>
            <a:off x="3403282" y="4473809"/>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15%</a:t>
            </a:r>
            <a:endParaRPr lang="de-DE" dirty="0">
              <a:solidFill>
                <a:sysClr val="windowText" lastClr="000000"/>
              </a:solidFill>
            </a:endParaRPr>
          </a:p>
        </p:txBody>
      </p:sp>
      <p:sp>
        <p:nvSpPr>
          <p:cNvPr id="6" name="Rechteck 5"/>
          <p:cNvSpPr/>
          <p:nvPr/>
        </p:nvSpPr>
        <p:spPr>
          <a:xfrm>
            <a:off x="838200" y="3851753"/>
            <a:ext cx="3182346" cy="461665"/>
          </a:xfrm>
          <a:prstGeom prst="rect">
            <a:avLst/>
          </a:prstGeom>
        </p:spPr>
        <p:txBody>
          <a:bodyPr wrap="none">
            <a:spAutoFit/>
          </a:bodyPr>
          <a:lstStyle/>
          <a:p>
            <a:r>
              <a:rPr lang="de-DE" sz="2400" dirty="0"/>
              <a:t>Relative Risikoreduktion</a:t>
            </a:r>
          </a:p>
        </p:txBody>
      </p:sp>
      <p:sp>
        <p:nvSpPr>
          <p:cNvPr id="77"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Mit der der Behandlung erkranken nur 4 Personen. Ohne Behandlung erkranken 5 Personen. Mit der Behandlung wird also 1 von 5 Erkrankungen verhindert. RRR = 1/5 = 20%</a:t>
            </a:r>
          </a:p>
        </p:txBody>
      </p:sp>
      <p:sp>
        <p:nvSpPr>
          <p:cNvPr id="78"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Mit der der Behandlung erkranken nur 4 Personen. Ohne Behandlung erkranken 5 Personen. Mit der Behandlung wird also 1 von 5 Erkrankungen verhindert. RRR = 1/5 = 20%</a:t>
            </a:r>
          </a:p>
        </p:txBody>
      </p:sp>
      <p:sp>
        <p:nvSpPr>
          <p:cNvPr id="79"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Mit der der Behandlung erkranken nur 4 Personen. Ohne Behandlung erkranken 5 Personen. Mit der Behandlung wird also 1 von 5 Erkrankungen verhindert. RRR = 1/5 = 20%</a:t>
            </a:r>
          </a:p>
        </p:txBody>
      </p:sp>
      <p:sp>
        <p:nvSpPr>
          <p:cNvPr id="25" name="Das ist korrekt"/>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r>
              <a:rPr lang="de-DE" sz="2000" b="1" dirty="0"/>
              <a:t> </a:t>
            </a:r>
            <a:r>
              <a:rPr lang="de-DE" dirty="0" smtClean="0"/>
              <a:t>Mit </a:t>
            </a:r>
            <a:r>
              <a:rPr lang="de-DE" dirty="0"/>
              <a:t>der der Behandlung </a:t>
            </a:r>
            <a:r>
              <a:rPr lang="de-DE" dirty="0" smtClean="0"/>
              <a:t>erkranken nur 4 Personen. </a:t>
            </a:r>
            <a:r>
              <a:rPr lang="de-DE" dirty="0"/>
              <a:t>Ohne Behandlung erkranken 5</a:t>
            </a:r>
            <a:r>
              <a:rPr lang="de-DE" dirty="0" smtClean="0"/>
              <a:t> </a:t>
            </a:r>
            <a:r>
              <a:rPr lang="de-DE" dirty="0"/>
              <a:t>Personen. Mit der Behandlung </a:t>
            </a:r>
            <a:r>
              <a:rPr lang="de-DE" dirty="0" smtClean="0"/>
              <a:t>wird also 1 von 5 Erkrankungen verhindert. RRR = 1/5 = 20%</a:t>
            </a:r>
          </a:p>
        </p:txBody>
      </p:sp>
      <p:grpSp>
        <p:nvGrpSpPr>
          <p:cNvPr id="3" name="Gruppieren 2"/>
          <p:cNvGrpSpPr/>
          <p:nvPr/>
        </p:nvGrpSpPr>
        <p:grpSpPr>
          <a:xfrm>
            <a:off x="6004971" y="1317783"/>
            <a:ext cx="5385180" cy="2311200"/>
            <a:chOff x="6004971" y="1317783"/>
            <a:chExt cx="5385180" cy="2311200"/>
          </a:xfrm>
        </p:grpSpPr>
        <p:pic>
          <p:nvPicPr>
            <p:cNvPr id="5122" name="Picture 2"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04971"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024132"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grpSp>
      <p:sp>
        <p:nvSpPr>
          <p:cNvPr id="35" name="Textfeld 34">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6" name="Gerade Verbindung mit Pfeil 35"/>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912791"/>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nextCondLst>
                <p:cond evt="onClick" delay="0">
                  <p:tgtEl>
                    <p:spTgt spid="21"/>
                  </p:tgtEl>
                </p:cond>
              </p:nextCondLst>
            </p:seq>
            <p:seq concurrent="1" nextAc="seek">
              <p:cTn id="14" restart="whenNotActive" fill="hold" evtFilter="cancelBubble" nodeType="interactiveSeq">
                <p:stCondLst>
                  <p:cond evt="onClick" delay="0">
                    <p:tgtEl>
                      <p:spTgt spid="28"/>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27"/>
                                        </p:tgtEl>
                                      </p:cBhvr>
                                    </p:animEffect>
                                    <p:set>
                                      <p:cBhvr>
                                        <p:cTn id="22" dur="1" fill="hold">
                                          <p:stCondLst>
                                            <p:cond delay="499"/>
                                          </p:stCondLst>
                                        </p:cTn>
                                        <p:tgtEl>
                                          <p:spTgt spid="27"/>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26"/>
                                        </p:tgtEl>
                                      </p:cBhvr>
                                    </p:animEffect>
                                    <p:set>
                                      <p:cBhvr>
                                        <p:cTn id="25" dur="1" fill="hold">
                                          <p:stCondLst>
                                            <p:cond delay="499"/>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8"/>
                  </p:tgtEl>
                </p:cond>
              </p:nextCondLst>
            </p:seq>
            <p:seq concurrent="1" nextAc="seek">
              <p:cTn id="26" restart="whenNotActive" fill="hold" evtFilter="cancelBubble" nodeType="interactiveSeq">
                <p:stCondLst>
                  <p:cond evt="onClick" delay="0">
                    <p:tgtEl>
                      <p:spTgt spid="33"/>
                    </p:tgtEl>
                  </p:cond>
                </p:stCondLst>
                <p:endSync evt="end" delay="0">
                  <p:rtn val="all"/>
                </p:endSync>
                <p:childTnLst>
                  <p:par>
                    <p:cTn id="27" fill="hold">
                      <p:stCondLst>
                        <p:cond delay="0"/>
                      </p:stCondLst>
                      <p:childTnLst>
                        <p:par>
                          <p:cTn id="28" fill="hold">
                            <p:stCondLst>
                              <p:cond delay="0"/>
                            </p:stCondLst>
                            <p:childTnLst>
                              <p:par>
                                <p:cTn id="29" presetID="7" presetClass="emph" presetSubtype="2" fill="hold" nodeType="withEffect">
                                  <p:stCondLst>
                                    <p:cond delay="0"/>
                                  </p:stCondLst>
                                  <p:childTnLst>
                                    <p:animClr clrSpc="rgb" dir="cw">
                                      <p:cBhvr>
                                        <p:cTn id="30" dur="500" fill="hold"/>
                                        <p:tgtEl>
                                          <p:spTgt spid="33"/>
                                        </p:tgtEl>
                                        <p:attrNameLst>
                                          <p:attrName>stroke.color</p:attrName>
                                        </p:attrNameLst>
                                      </p:cBhvr>
                                      <p:to>
                                        <a:srgbClr val="00B050"/>
                                      </p:to>
                                    </p:animClr>
                                    <p:set>
                                      <p:cBhvr>
                                        <p:cTn id="31" dur="500" fill="hold"/>
                                        <p:tgtEl>
                                          <p:spTgt spid="33"/>
                                        </p:tgtEl>
                                        <p:attrNameLst>
                                          <p:attrName>stroke.on</p:attrName>
                                        </p:attrNameLst>
                                      </p:cBhvr>
                                      <p:to>
                                        <p:strVal val="true"/>
                                      </p:to>
                                    </p:se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nextCondLst>
                <p:cond evt="onClick" delay="0">
                  <p:tgtEl>
                    <p:spTgt spid="33"/>
                  </p:tgtEl>
                </p:cond>
              </p:nextCondLst>
            </p:seq>
            <p:seq concurrent="1" nextAc="seek">
              <p:cTn id="35" restart="whenNotActive" fill="hold" evtFilter="cancelBubble" nodeType="interactiveSeq">
                <p:stCondLst>
                  <p:cond evt="onClick" delay="0">
                    <p:tgtEl>
                      <p:spTgt spid="31"/>
                    </p:tgtEl>
                  </p:cond>
                </p:stCondLst>
                <p:endSync evt="end" delay="0">
                  <p:rtn val="all"/>
                </p:endSync>
                <p:childTnLst>
                  <p:par>
                    <p:cTn id="36" fill="hold">
                      <p:stCondLst>
                        <p:cond delay="0"/>
                      </p:stCondLst>
                      <p:childTnLst>
                        <p:par>
                          <p:cTn id="37" fill="hold">
                            <p:stCondLst>
                              <p:cond delay="0"/>
                            </p:stCondLst>
                            <p:childTnLst>
                              <p:par>
                                <p:cTn id="38" presetID="7" presetClass="emph" presetSubtype="2" fill="hold" nodeType="withEffect">
                                  <p:stCondLst>
                                    <p:cond delay="0"/>
                                  </p:stCondLst>
                                  <p:childTnLst>
                                    <p:animClr clrSpc="rgb" dir="cw">
                                      <p:cBhvr>
                                        <p:cTn id="39" dur="500" fill="hold"/>
                                        <p:tgtEl>
                                          <p:spTgt spid="31"/>
                                        </p:tgtEl>
                                        <p:attrNameLst>
                                          <p:attrName>stroke.color</p:attrName>
                                        </p:attrNameLst>
                                      </p:cBhvr>
                                      <p:to>
                                        <a:srgbClr val="FF0000"/>
                                      </p:to>
                                    </p:animClr>
                                    <p:set>
                                      <p:cBhvr>
                                        <p:cTn id="40" dur="500" fill="hold"/>
                                        <p:tgtEl>
                                          <p:spTgt spid="31"/>
                                        </p:tgtEl>
                                        <p:attrNameLst>
                                          <p:attrName>stroke.on</p:attrName>
                                        </p:attrNameLst>
                                      </p:cBhvr>
                                      <p:to>
                                        <p:strVal val="true"/>
                                      </p:to>
                                    </p:set>
                                  </p:childTnLst>
                                </p:cTn>
                              </p:par>
                              <p:par>
                                <p:cTn id="41" presetID="10"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childTnLst>
                          </p:cTn>
                        </p:par>
                      </p:childTnLst>
                    </p:cTn>
                  </p:par>
                </p:childTnLst>
              </p:cTn>
              <p:nextCondLst>
                <p:cond evt="onClick" delay="0">
                  <p:tgtEl>
                    <p:spTgt spid="31"/>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7" presetClass="emph" presetSubtype="2" fill="hold" nodeType="withEffect">
                                  <p:stCondLst>
                                    <p:cond delay="0"/>
                                  </p:stCondLst>
                                  <p:childTnLst>
                                    <p:animClr clrSpc="rgb" dir="cw">
                                      <p:cBhvr>
                                        <p:cTn id="48" dur="500" fill="hold"/>
                                        <p:tgtEl>
                                          <p:spTgt spid="32"/>
                                        </p:tgtEl>
                                        <p:attrNameLst>
                                          <p:attrName>stroke.color</p:attrName>
                                        </p:attrNameLst>
                                      </p:cBhvr>
                                      <p:to>
                                        <a:srgbClr val="FF0000"/>
                                      </p:to>
                                    </p:animClr>
                                    <p:set>
                                      <p:cBhvr>
                                        <p:cTn id="49" dur="500" fill="hold"/>
                                        <p:tgtEl>
                                          <p:spTgt spid="32"/>
                                        </p:tgtEl>
                                        <p:attrNameLst>
                                          <p:attrName>stroke.on</p:attrName>
                                        </p:attrNameLst>
                                      </p:cBhvr>
                                      <p:to>
                                        <p:strVal val="true"/>
                                      </p:to>
                                    </p:set>
                                  </p:childTnLst>
                                </p:cTn>
                              </p:par>
                              <p:par>
                                <p:cTn id="50" presetID="10" presetClass="entr" presetSubtype="0"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500"/>
                                        <p:tgtEl>
                                          <p:spTgt spid="78"/>
                                        </p:tgtEl>
                                      </p:cBhvr>
                                    </p:animEffect>
                                  </p:childTnLst>
                                </p:cTn>
                              </p:par>
                            </p:childTnLst>
                          </p:cTn>
                        </p:par>
                      </p:childTnLst>
                    </p:cTn>
                  </p:par>
                </p:childTnLst>
              </p:cTn>
              <p:nextCondLst>
                <p:cond evt="onClick" delay="0">
                  <p:tgtEl>
                    <p:spTgt spid="32"/>
                  </p:tgtEl>
                </p:cond>
              </p:nextCondLst>
            </p:seq>
            <p:seq concurrent="1" nextAc="seek">
              <p:cTn id="53" restart="whenNotActive" fill="hold" evtFilter="cancelBubble" nodeType="interactiveSeq">
                <p:stCondLst>
                  <p:cond evt="onClick" delay="0">
                    <p:tgtEl>
                      <p:spTgt spid="34"/>
                    </p:tgtEl>
                  </p:cond>
                </p:stCondLst>
                <p:endSync evt="end" delay="0">
                  <p:rtn val="all"/>
                </p:endSync>
                <p:childTnLst>
                  <p:par>
                    <p:cTn id="54" fill="hold">
                      <p:stCondLst>
                        <p:cond delay="0"/>
                      </p:stCondLst>
                      <p:childTnLst>
                        <p:par>
                          <p:cTn id="55" fill="hold">
                            <p:stCondLst>
                              <p:cond delay="0"/>
                            </p:stCondLst>
                            <p:childTnLst>
                              <p:par>
                                <p:cTn id="56" presetID="7" presetClass="emph" presetSubtype="2" fill="hold" nodeType="withEffect">
                                  <p:stCondLst>
                                    <p:cond delay="0"/>
                                  </p:stCondLst>
                                  <p:childTnLst>
                                    <p:animClr clrSpc="rgb" dir="cw">
                                      <p:cBhvr>
                                        <p:cTn id="57" dur="500" fill="hold"/>
                                        <p:tgtEl>
                                          <p:spTgt spid="34"/>
                                        </p:tgtEl>
                                        <p:attrNameLst>
                                          <p:attrName>stroke.color</p:attrName>
                                        </p:attrNameLst>
                                      </p:cBhvr>
                                      <p:to>
                                        <a:srgbClr val="FF0000"/>
                                      </p:to>
                                    </p:animClr>
                                    <p:set>
                                      <p:cBhvr>
                                        <p:cTn id="58" dur="500" fill="hold"/>
                                        <p:tgtEl>
                                          <p:spTgt spid="34"/>
                                        </p:tgtEl>
                                        <p:attrNameLst>
                                          <p:attrName>stroke.on</p:attrName>
                                        </p:attrNameLst>
                                      </p:cBhvr>
                                      <p:to>
                                        <p:strVal val="true"/>
                                      </p:to>
                                    </p:set>
                                  </p:childTnLst>
                                </p:cTn>
                              </p:par>
                              <p:par>
                                <p:cTn id="59" presetID="10" presetClass="entr" presetSubtype="0" fill="hold" grpId="0"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nextCondLst>
                <p:cond evt="onClick" delay="0">
                  <p:tgtEl>
                    <p:spTgt spid="34"/>
                  </p:tgtEl>
                </p:cond>
              </p:nextCondLst>
            </p:seq>
          </p:childTnLst>
        </p:cTn>
      </p:par>
    </p:tnLst>
    <p:bldLst>
      <p:bldP spid="26" grpId="0" animBg="1"/>
      <p:bldP spid="26" grpId="1" animBg="1"/>
      <p:bldP spid="77" grpId="0" animBg="1"/>
      <p:bldP spid="78" grpId="0" animBg="1"/>
      <p:bldP spid="79"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niedrigem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1" name="Formel anzeigen"/>
          <p:cNvSpPr/>
          <p:nvPr/>
        </p:nvSpPr>
        <p:spPr>
          <a:xfrm>
            <a:off x="6004971" y="4365901"/>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26" name="weiße Fläche zum Überdecken der Lösungen"/>
          <p:cNvSpPr/>
          <p:nvPr/>
        </p:nvSpPr>
        <p:spPr>
          <a:xfrm>
            <a:off x="838200" y="4922200"/>
            <a:ext cx="11049000" cy="88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7" name="Formel RRR"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241110" y="4313418"/>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28" name="&quot;Fenster schließen&quot; Button"/>
          <p:cNvGrpSpPr/>
          <p:nvPr/>
        </p:nvGrpSpPr>
        <p:grpSpPr>
          <a:xfrm>
            <a:off x="11541869" y="4305798"/>
            <a:ext cx="203835" cy="206075"/>
            <a:chOff x="10553700" y="2892073"/>
            <a:chExt cx="203835" cy="206075"/>
          </a:xfrm>
        </p:grpSpPr>
        <p:sp>
          <p:nvSpPr>
            <p:cNvPr id="29" name="Rechteck 28"/>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Multiplizieren 29"/>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1" name="falsche Antwort 1"/>
          <p:cNvSpPr/>
          <p:nvPr/>
        </p:nvSpPr>
        <p:spPr>
          <a:xfrm>
            <a:off x="842884" y="4467598"/>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20%</a:t>
            </a:r>
            <a:endParaRPr lang="de-DE" dirty="0">
              <a:solidFill>
                <a:sysClr val="windowText" lastClr="000000"/>
              </a:solidFill>
            </a:endParaRPr>
          </a:p>
        </p:txBody>
      </p:sp>
      <p:sp>
        <p:nvSpPr>
          <p:cNvPr id="32" name="falsche Antwort 2"/>
          <p:cNvSpPr/>
          <p:nvPr/>
        </p:nvSpPr>
        <p:spPr>
          <a:xfrm>
            <a:off x="2122055" y="4467598"/>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ysClr val="windowText" lastClr="000000"/>
                </a:solidFill>
              </a:rPr>
              <a:t>9</a:t>
            </a:r>
            <a:r>
              <a:rPr lang="de-DE" dirty="0" smtClean="0">
                <a:solidFill>
                  <a:sysClr val="windowText" lastClr="000000"/>
                </a:solidFill>
              </a:rPr>
              <a:t>%</a:t>
            </a:r>
            <a:endParaRPr lang="de-DE" dirty="0">
              <a:solidFill>
                <a:sysClr val="windowText" lastClr="000000"/>
              </a:solidFill>
            </a:endParaRPr>
          </a:p>
        </p:txBody>
      </p:sp>
      <p:sp>
        <p:nvSpPr>
          <p:cNvPr id="33" name="richtige Antwort"/>
          <p:cNvSpPr/>
          <p:nvPr/>
        </p:nvSpPr>
        <p:spPr>
          <a:xfrm>
            <a:off x="4680398" y="4467598"/>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ysClr val="windowText" lastClr="000000"/>
                </a:solidFill>
              </a:rPr>
              <a:t>1</a:t>
            </a:r>
            <a:r>
              <a:rPr lang="de-DE" dirty="0" smtClean="0">
                <a:solidFill>
                  <a:sysClr val="windowText" lastClr="000000"/>
                </a:solidFill>
              </a:rPr>
              <a:t>%</a:t>
            </a:r>
            <a:endParaRPr lang="de-DE" dirty="0">
              <a:solidFill>
                <a:sysClr val="windowText" lastClr="000000"/>
              </a:solidFill>
            </a:endParaRPr>
          </a:p>
        </p:txBody>
      </p:sp>
      <p:sp>
        <p:nvSpPr>
          <p:cNvPr id="34" name="falsche Antwort 3"/>
          <p:cNvSpPr/>
          <p:nvPr/>
        </p:nvSpPr>
        <p:spPr>
          <a:xfrm>
            <a:off x="3401226" y="4467598"/>
            <a:ext cx="1080000" cy="288000"/>
          </a:xfrm>
          <a:prstGeom prst="roundRect">
            <a:avLst>
              <a:gd name="adj" fmla="val 3208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96%</a:t>
            </a:r>
            <a:endParaRPr lang="de-DE" dirty="0">
              <a:solidFill>
                <a:sysClr val="windowText" lastClr="000000"/>
              </a:solidFill>
            </a:endParaRPr>
          </a:p>
        </p:txBody>
      </p:sp>
      <p:sp>
        <p:nvSpPr>
          <p:cNvPr id="6" name="Rechteck 5"/>
          <p:cNvSpPr/>
          <p:nvPr/>
        </p:nvSpPr>
        <p:spPr>
          <a:xfrm>
            <a:off x="838200" y="3851753"/>
            <a:ext cx="3294620" cy="461665"/>
          </a:xfrm>
          <a:prstGeom prst="rect">
            <a:avLst/>
          </a:prstGeom>
        </p:spPr>
        <p:txBody>
          <a:bodyPr wrap="none">
            <a:spAutoFit/>
          </a:bodyPr>
          <a:lstStyle/>
          <a:p>
            <a:r>
              <a:rPr lang="de-DE" sz="2400" dirty="0" smtClean="0"/>
              <a:t>Absolute Risikoreduktion</a:t>
            </a:r>
            <a:endParaRPr lang="de-DE" sz="2400" dirty="0"/>
          </a:p>
        </p:txBody>
      </p:sp>
      <p:sp>
        <p:nvSpPr>
          <p:cNvPr id="77"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5 von 100 Personen. Mit der der Behandlung erkranken nur 4 von 100 Personen. Mit der Behandlung erkranken also 1 von 100 Personen weniger. ARR = 5% - 4% = 1%</a:t>
            </a:r>
          </a:p>
        </p:txBody>
      </p:sp>
      <p:sp>
        <p:nvSpPr>
          <p:cNvPr id="78"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5 von 100 Personen. Mit der der Behandlung erkranken nur 4 von 100 Personen. Mit der Behandlung erkranken also 1 von 100 Personen weniger. ARR = 5% - 4% = 1%</a:t>
            </a:r>
          </a:p>
        </p:txBody>
      </p:sp>
      <p:sp>
        <p:nvSpPr>
          <p:cNvPr id="79" name="Das leider nicht richtig"/>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a:t>
            </a:r>
            <a:r>
              <a:rPr lang="de-DE" sz="2000" b="1" dirty="0" smtClean="0"/>
              <a:t>leider nicht richtig! </a:t>
            </a:r>
            <a:r>
              <a:rPr lang="de-DE" dirty="0"/>
              <a:t>Ohne Behandlung erkranken 5 von 100 Personen. Mit der der Behandlung erkranken nur 4 von 100 Personen. Mit der Behandlung erkranken also 1 von 100 Personen weniger. ARR = 5% - 4% = 1%</a:t>
            </a:r>
          </a:p>
        </p:txBody>
      </p:sp>
      <p:sp>
        <p:nvSpPr>
          <p:cNvPr id="25" name="Das ist korrekt"/>
          <p:cNvSpPr txBox="1"/>
          <p:nvPr/>
        </p:nvSpPr>
        <p:spPr>
          <a:xfrm>
            <a:off x="838200" y="5057314"/>
            <a:ext cx="10901194" cy="67710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b="1" dirty="0"/>
              <a:t>Das ist </a:t>
            </a:r>
            <a:r>
              <a:rPr lang="de-DE" sz="2000" b="1" dirty="0" smtClean="0"/>
              <a:t>korrekt!</a:t>
            </a:r>
            <a:r>
              <a:rPr lang="de-DE" sz="2000" b="1" dirty="0"/>
              <a:t> </a:t>
            </a:r>
            <a:r>
              <a:rPr lang="de-DE" dirty="0" smtClean="0"/>
              <a:t>Ohne </a:t>
            </a:r>
            <a:r>
              <a:rPr lang="de-DE" dirty="0"/>
              <a:t>Behandlung erkranken </a:t>
            </a:r>
            <a:r>
              <a:rPr lang="de-DE" dirty="0" smtClean="0"/>
              <a:t>5 von 100 </a:t>
            </a:r>
            <a:r>
              <a:rPr lang="de-DE" dirty="0"/>
              <a:t>Personen. Mit der der Behandlung erkranken nur </a:t>
            </a:r>
            <a:r>
              <a:rPr lang="de-DE" dirty="0" smtClean="0"/>
              <a:t>4 von 100 </a:t>
            </a:r>
            <a:r>
              <a:rPr lang="de-DE" dirty="0"/>
              <a:t>Personen. Mit der Behandlung </a:t>
            </a:r>
            <a:r>
              <a:rPr lang="de-DE" dirty="0" smtClean="0"/>
              <a:t>erkranken also 1 von 100 Personen weniger. ARR = 5% - 4% = 1%</a:t>
            </a:r>
          </a:p>
        </p:txBody>
      </p:sp>
      <p:grpSp>
        <p:nvGrpSpPr>
          <p:cNvPr id="38" name="Gruppieren 37"/>
          <p:cNvGrpSpPr/>
          <p:nvPr/>
        </p:nvGrpSpPr>
        <p:grpSpPr>
          <a:xfrm>
            <a:off x="6004971" y="1317783"/>
            <a:ext cx="5385180" cy="2311200"/>
            <a:chOff x="6004971" y="1317783"/>
            <a:chExt cx="5385180" cy="2311200"/>
          </a:xfrm>
        </p:grpSpPr>
        <p:pic>
          <p:nvPicPr>
            <p:cNvPr id="39" name="Picture 2"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04971"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024132"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grpSp>
      <p:sp>
        <p:nvSpPr>
          <p:cNvPr id="35" name="Textfeld 34">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6" name="Gerade Verbindung mit Pfeil 35"/>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2456691"/>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nextCondLst>
                <p:cond evt="onClick" delay="0">
                  <p:tgtEl>
                    <p:spTgt spid="21"/>
                  </p:tgtEl>
                </p:cond>
              </p:nextCondLst>
            </p:seq>
            <p:seq concurrent="1" nextAc="seek">
              <p:cTn id="14" restart="whenNotActive" fill="hold" evtFilter="cancelBubble" nodeType="interactiveSeq">
                <p:stCondLst>
                  <p:cond evt="onClick" delay="0">
                    <p:tgtEl>
                      <p:spTgt spid="28"/>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27"/>
                                        </p:tgtEl>
                                      </p:cBhvr>
                                    </p:animEffect>
                                    <p:set>
                                      <p:cBhvr>
                                        <p:cTn id="22" dur="1" fill="hold">
                                          <p:stCondLst>
                                            <p:cond delay="499"/>
                                          </p:stCondLst>
                                        </p:cTn>
                                        <p:tgtEl>
                                          <p:spTgt spid="27"/>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26"/>
                                        </p:tgtEl>
                                      </p:cBhvr>
                                    </p:animEffect>
                                    <p:set>
                                      <p:cBhvr>
                                        <p:cTn id="25" dur="1" fill="hold">
                                          <p:stCondLst>
                                            <p:cond delay="499"/>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8"/>
                  </p:tgtEl>
                </p:cond>
              </p:nextCondLst>
            </p:seq>
            <p:seq concurrent="1" nextAc="seek">
              <p:cTn id="26" restart="whenNotActive" fill="hold" evtFilter="cancelBubble" nodeType="interactiveSeq">
                <p:stCondLst>
                  <p:cond evt="onClick" delay="0">
                    <p:tgtEl>
                      <p:spTgt spid="33"/>
                    </p:tgtEl>
                  </p:cond>
                </p:stCondLst>
                <p:endSync evt="end" delay="0">
                  <p:rtn val="all"/>
                </p:endSync>
                <p:childTnLst>
                  <p:par>
                    <p:cTn id="27" fill="hold">
                      <p:stCondLst>
                        <p:cond delay="0"/>
                      </p:stCondLst>
                      <p:childTnLst>
                        <p:par>
                          <p:cTn id="28" fill="hold">
                            <p:stCondLst>
                              <p:cond delay="0"/>
                            </p:stCondLst>
                            <p:childTnLst>
                              <p:par>
                                <p:cTn id="29" presetID="7" presetClass="emph" presetSubtype="2" fill="hold" nodeType="withEffect">
                                  <p:stCondLst>
                                    <p:cond delay="0"/>
                                  </p:stCondLst>
                                  <p:childTnLst>
                                    <p:animClr clrSpc="rgb" dir="cw">
                                      <p:cBhvr>
                                        <p:cTn id="30" dur="500" fill="hold"/>
                                        <p:tgtEl>
                                          <p:spTgt spid="33"/>
                                        </p:tgtEl>
                                        <p:attrNameLst>
                                          <p:attrName>stroke.color</p:attrName>
                                        </p:attrNameLst>
                                      </p:cBhvr>
                                      <p:to>
                                        <a:srgbClr val="00B050"/>
                                      </p:to>
                                    </p:animClr>
                                    <p:set>
                                      <p:cBhvr>
                                        <p:cTn id="31" dur="500" fill="hold"/>
                                        <p:tgtEl>
                                          <p:spTgt spid="33"/>
                                        </p:tgtEl>
                                        <p:attrNameLst>
                                          <p:attrName>stroke.on</p:attrName>
                                        </p:attrNameLst>
                                      </p:cBhvr>
                                      <p:to>
                                        <p:strVal val="true"/>
                                      </p:to>
                                    </p:se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nextCondLst>
                <p:cond evt="onClick" delay="0">
                  <p:tgtEl>
                    <p:spTgt spid="33"/>
                  </p:tgtEl>
                </p:cond>
              </p:nextCondLst>
            </p:seq>
            <p:seq concurrent="1" nextAc="seek">
              <p:cTn id="35" restart="whenNotActive" fill="hold" evtFilter="cancelBubble" nodeType="interactiveSeq">
                <p:stCondLst>
                  <p:cond evt="onClick" delay="0">
                    <p:tgtEl>
                      <p:spTgt spid="31"/>
                    </p:tgtEl>
                  </p:cond>
                </p:stCondLst>
                <p:endSync evt="end" delay="0">
                  <p:rtn val="all"/>
                </p:endSync>
                <p:childTnLst>
                  <p:par>
                    <p:cTn id="36" fill="hold">
                      <p:stCondLst>
                        <p:cond delay="0"/>
                      </p:stCondLst>
                      <p:childTnLst>
                        <p:par>
                          <p:cTn id="37" fill="hold">
                            <p:stCondLst>
                              <p:cond delay="0"/>
                            </p:stCondLst>
                            <p:childTnLst>
                              <p:par>
                                <p:cTn id="38" presetID="7" presetClass="emph" presetSubtype="2" fill="hold" nodeType="withEffect">
                                  <p:stCondLst>
                                    <p:cond delay="0"/>
                                  </p:stCondLst>
                                  <p:childTnLst>
                                    <p:animClr clrSpc="rgb" dir="cw">
                                      <p:cBhvr>
                                        <p:cTn id="39" dur="500" fill="hold"/>
                                        <p:tgtEl>
                                          <p:spTgt spid="31"/>
                                        </p:tgtEl>
                                        <p:attrNameLst>
                                          <p:attrName>stroke.color</p:attrName>
                                        </p:attrNameLst>
                                      </p:cBhvr>
                                      <p:to>
                                        <a:srgbClr val="FF0000"/>
                                      </p:to>
                                    </p:animClr>
                                    <p:set>
                                      <p:cBhvr>
                                        <p:cTn id="40" dur="500" fill="hold"/>
                                        <p:tgtEl>
                                          <p:spTgt spid="31"/>
                                        </p:tgtEl>
                                        <p:attrNameLst>
                                          <p:attrName>stroke.on</p:attrName>
                                        </p:attrNameLst>
                                      </p:cBhvr>
                                      <p:to>
                                        <p:strVal val="true"/>
                                      </p:to>
                                    </p:set>
                                  </p:childTnLst>
                                </p:cTn>
                              </p:par>
                              <p:par>
                                <p:cTn id="41" presetID="10"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childTnLst>
                          </p:cTn>
                        </p:par>
                      </p:childTnLst>
                    </p:cTn>
                  </p:par>
                </p:childTnLst>
              </p:cTn>
              <p:nextCondLst>
                <p:cond evt="onClick" delay="0">
                  <p:tgtEl>
                    <p:spTgt spid="31"/>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7" presetClass="emph" presetSubtype="2" fill="hold" nodeType="withEffect">
                                  <p:stCondLst>
                                    <p:cond delay="0"/>
                                  </p:stCondLst>
                                  <p:childTnLst>
                                    <p:animClr clrSpc="rgb" dir="cw">
                                      <p:cBhvr>
                                        <p:cTn id="48" dur="500" fill="hold"/>
                                        <p:tgtEl>
                                          <p:spTgt spid="32"/>
                                        </p:tgtEl>
                                        <p:attrNameLst>
                                          <p:attrName>stroke.color</p:attrName>
                                        </p:attrNameLst>
                                      </p:cBhvr>
                                      <p:to>
                                        <a:srgbClr val="FF0000"/>
                                      </p:to>
                                    </p:animClr>
                                    <p:set>
                                      <p:cBhvr>
                                        <p:cTn id="49" dur="500" fill="hold"/>
                                        <p:tgtEl>
                                          <p:spTgt spid="32"/>
                                        </p:tgtEl>
                                        <p:attrNameLst>
                                          <p:attrName>stroke.on</p:attrName>
                                        </p:attrNameLst>
                                      </p:cBhvr>
                                      <p:to>
                                        <p:strVal val="true"/>
                                      </p:to>
                                    </p:set>
                                  </p:childTnLst>
                                </p:cTn>
                              </p:par>
                              <p:par>
                                <p:cTn id="50" presetID="10" presetClass="entr" presetSubtype="0"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500"/>
                                        <p:tgtEl>
                                          <p:spTgt spid="78"/>
                                        </p:tgtEl>
                                      </p:cBhvr>
                                    </p:animEffect>
                                  </p:childTnLst>
                                </p:cTn>
                              </p:par>
                            </p:childTnLst>
                          </p:cTn>
                        </p:par>
                      </p:childTnLst>
                    </p:cTn>
                  </p:par>
                </p:childTnLst>
              </p:cTn>
              <p:nextCondLst>
                <p:cond evt="onClick" delay="0">
                  <p:tgtEl>
                    <p:spTgt spid="32"/>
                  </p:tgtEl>
                </p:cond>
              </p:nextCondLst>
            </p:seq>
            <p:seq concurrent="1" nextAc="seek">
              <p:cTn id="53" restart="whenNotActive" fill="hold" evtFilter="cancelBubble" nodeType="interactiveSeq">
                <p:stCondLst>
                  <p:cond evt="onClick" delay="0">
                    <p:tgtEl>
                      <p:spTgt spid="34"/>
                    </p:tgtEl>
                  </p:cond>
                </p:stCondLst>
                <p:endSync evt="end" delay="0">
                  <p:rtn val="all"/>
                </p:endSync>
                <p:childTnLst>
                  <p:par>
                    <p:cTn id="54" fill="hold">
                      <p:stCondLst>
                        <p:cond delay="0"/>
                      </p:stCondLst>
                      <p:childTnLst>
                        <p:par>
                          <p:cTn id="55" fill="hold">
                            <p:stCondLst>
                              <p:cond delay="0"/>
                            </p:stCondLst>
                            <p:childTnLst>
                              <p:par>
                                <p:cTn id="56" presetID="7" presetClass="emph" presetSubtype="2" fill="hold" nodeType="withEffect">
                                  <p:stCondLst>
                                    <p:cond delay="0"/>
                                  </p:stCondLst>
                                  <p:childTnLst>
                                    <p:animClr clrSpc="rgb" dir="cw">
                                      <p:cBhvr>
                                        <p:cTn id="57" dur="500" fill="hold"/>
                                        <p:tgtEl>
                                          <p:spTgt spid="34"/>
                                        </p:tgtEl>
                                        <p:attrNameLst>
                                          <p:attrName>stroke.color</p:attrName>
                                        </p:attrNameLst>
                                      </p:cBhvr>
                                      <p:to>
                                        <a:srgbClr val="FF0000"/>
                                      </p:to>
                                    </p:animClr>
                                    <p:set>
                                      <p:cBhvr>
                                        <p:cTn id="58" dur="500" fill="hold"/>
                                        <p:tgtEl>
                                          <p:spTgt spid="34"/>
                                        </p:tgtEl>
                                        <p:attrNameLst>
                                          <p:attrName>stroke.on</p:attrName>
                                        </p:attrNameLst>
                                      </p:cBhvr>
                                      <p:to>
                                        <p:strVal val="true"/>
                                      </p:to>
                                    </p:set>
                                  </p:childTnLst>
                                </p:cTn>
                              </p:par>
                              <p:par>
                                <p:cTn id="59" presetID="10" presetClass="entr" presetSubtype="0" fill="hold" grpId="0"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nextCondLst>
                <p:cond evt="onClick" delay="0">
                  <p:tgtEl>
                    <p:spTgt spid="34"/>
                  </p:tgtEl>
                </p:cond>
              </p:nextCondLst>
            </p:seq>
          </p:childTnLst>
        </p:cTn>
      </p:par>
    </p:tnLst>
    <p:bldLst>
      <p:bldP spid="26" grpId="0" animBg="1"/>
      <p:bldP spid="26" grpId="1" animBg="1"/>
      <p:bldP spid="77" grpId="0" animBg="1"/>
      <p:bldP spid="78" grpId="0" animBg="1"/>
      <p:bldP spid="79"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niedrigem Basisrisiko</a:t>
            </a: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grpSp>
        <p:nvGrpSpPr>
          <p:cNvPr id="3" name="Gruppieren 2"/>
          <p:cNvGrpSpPr/>
          <p:nvPr/>
        </p:nvGrpSpPr>
        <p:grpSpPr>
          <a:xfrm>
            <a:off x="3570417" y="4978294"/>
            <a:ext cx="6043899" cy="1074147"/>
            <a:chOff x="1778726" y="5118157"/>
            <a:chExt cx="6043899" cy="1074147"/>
          </a:xfrm>
        </p:grpSpPr>
        <p:sp>
          <p:nvSpPr>
            <p:cNvPr id="6" name="Rechteck 5"/>
            <p:cNvSpPr/>
            <p:nvPr/>
          </p:nvSpPr>
          <p:spPr>
            <a:xfrm>
              <a:off x="1778726" y="5118157"/>
              <a:ext cx="4073616" cy="461665"/>
            </a:xfrm>
            <a:prstGeom prst="rect">
              <a:avLst/>
            </a:prstGeom>
          </p:spPr>
          <p:txBody>
            <a:bodyPr wrap="none">
              <a:spAutoFit/>
            </a:bodyPr>
            <a:lstStyle/>
            <a:p>
              <a:r>
                <a:rPr lang="de-DE" sz="2400" dirty="0"/>
                <a:t>Relative </a:t>
              </a:r>
              <a:r>
                <a:rPr lang="de-DE" sz="2400" dirty="0" smtClean="0"/>
                <a:t>Risikoreduktion = 20%</a:t>
              </a:r>
              <a:endParaRPr lang="de-DE" sz="2400" dirty="0"/>
            </a:p>
          </p:txBody>
        </p:sp>
        <p:sp>
          <p:nvSpPr>
            <p:cNvPr id="35" name="Rechteck 34"/>
            <p:cNvSpPr/>
            <p:nvPr/>
          </p:nvSpPr>
          <p:spPr>
            <a:xfrm>
              <a:off x="1778726" y="5730639"/>
              <a:ext cx="6043899" cy="461665"/>
            </a:xfrm>
            <a:prstGeom prst="rect">
              <a:avLst/>
            </a:prstGeom>
          </p:spPr>
          <p:txBody>
            <a:bodyPr wrap="none">
              <a:spAutoFit/>
            </a:bodyPr>
            <a:lstStyle/>
            <a:p>
              <a:r>
                <a:rPr lang="de-DE" sz="2400" dirty="0" smtClean="0"/>
                <a:t>Absolute Risikoreduktion = 1 von 100 Personen</a:t>
              </a:r>
              <a:endParaRPr lang="de-DE" sz="2400" dirty="0"/>
            </a:p>
          </p:txBody>
        </p:sp>
      </p:grpSp>
      <p:grpSp>
        <p:nvGrpSpPr>
          <p:cNvPr id="21" name="Gruppieren 20"/>
          <p:cNvGrpSpPr/>
          <p:nvPr/>
        </p:nvGrpSpPr>
        <p:grpSpPr>
          <a:xfrm>
            <a:off x="2996400" y="1879919"/>
            <a:ext cx="6199200" cy="2660400"/>
            <a:chOff x="6004971" y="1317783"/>
            <a:chExt cx="5385180" cy="2311200"/>
          </a:xfrm>
        </p:grpSpPr>
        <p:pic>
          <p:nvPicPr>
            <p:cNvPr id="22"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04971"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024132"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Textfeld 23">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5" name="Gerade Verbindung mit Pfeil 24"/>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1124027"/>
      </p:ext>
    </p:extLst>
  </p:cSld>
  <p:clrMapOvr>
    <a:masterClrMapping/>
  </p:clrMapOvr>
  <p:transition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1706881"/>
            <a:ext cx="10515600" cy="4344296"/>
          </a:xfrm>
        </p:spPr>
        <p:txBody>
          <a:bodyPr/>
          <a:lstStyle/>
          <a:p>
            <a:pPr marL="0" indent="0">
              <a:buNone/>
            </a:pPr>
            <a:r>
              <a:rPr lang="de-DE" dirty="0" smtClean="0"/>
              <a:t>In </a:t>
            </a:r>
            <a:r>
              <a:rPr lang="de-DE" dirty="0"/>
              <a:t>Ihrem Alltag begegnen Ihnen häufig Prozentangaben. Aber was sagen </a:t>
            </a:r>
            <a:r>
              <a:rPr lang="de-DE" dirty="0" smtClean="0"/>
              <a:t>diese </a:t>
            </a:r>
            <a:r>
              <a:rPr lang="de-DE" dirty="0"/>
              <a:t>tatsächlich aus? Stellen Sie sich vor, Sie stehen im Supermarkt vor dem Kühlregal mit Sonderangeboten. Ihnen fallen zwei reduzierte Joghurts auf. Durch welchen Preisnachlass sparen Sie am meisten</a:t>
            </a:r>
            <a:r>
              <a:rPr lang="de-DE" dirty="0" smtClean="0"/>
              <a:t>?</a:t>
            </a:r>
            <a:br>
              <a:rPr lang="de-DE" dirty="0" smtClean="0"/>
            </a:br>
            <a:r>
              <a:rPr lang="de-DE" dirty="0"/>
              <a:t/>
            </a:r>
            <a:br>
              <a:rPr lang="de-DE" dirty="0"/>
            </a:br>
            <a:r>
              <a:rPr lang="de-DE" b="1" dirty="0" smtClean="0"/>
              <a:t>Klicken </a:t>
            </a:r>
            <a:r>
              <a:rPr lang="de-DE" b="1" dirty="0"/>
              <a:t>Sie auf den richtigen Becher.</a:t>
            </a:r>
            <a:endParaRPr lang="de-DE" dirty="0"/>
          </a:p>
          <a:p>
            <a:pPr marL="0" indent="0">
              <a:buNone/>
            </a:pPr>
            <a:endParaRPr lang="de-DE" dirty="0"/>
          </a:p>
        </p:txBody>
      </p:sp>
      <p:sp>
        <p:nvSpPr>
          <p:cNvPr id="2" name="Titel 1"/>
          <p:cNvSpPr>
            <a:spLocks noGrp="1"/>
          </p:cNvSpPr>
          <p:nvPr>
            <p:ph type="title"/>
          </p:nvPr>
        </p:nvSpPr>
        <p:spPr/>
        <p:txBody>
          <a:bodyPr/>
          <a:lstStyle/>
          <a:p>
            <a:r>
              <a:rPr lang="de-DE" dirty="0"/>
              <a:t>Was sagen Prozentangaben tatsächlich aus</a:t>
            </a:r>
            <a:r>
              <a:rPr lang="de-DE" dirty="0" smtClean="0"/>
              <a:t>?</a:t>
            </a: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2"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3"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4"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50" name="Picture 2" descr="...">
            <a:hlinkClick r:id="rId3" action="ppaction://hlinksldjump"/>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57905" y="4218194"/>
            <a:ext cx="2214994"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
            <a:hlinkClick r:id="rId9" action="ppaction://hlinksldjump"/>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19101" y="4218194"/>
            <a:ext cx="2214995" cy="1800000"/>
          </a:xfrm>
          <a:prstGeom prst="rect">
            <a:avLst/>
          </a:prstGeom>
          <a:noFill/>
          <a:extLst>
            <a:ext uri="{909E8E84-426E-40DD-AFC4-6F175D3DCCD1}">
              <a14:hiddenFill xmlns:a14="http://schemas.microsoft.com/office/drawing/2010/main">
                <a:solidFill>
                  <a:srgbClr val="FFFFFF"/>
                </a:solidFill>
              </a14:hiddenFill>
            </a:ext>
          </a:extLst>
        </p:spPr>
      </p:pic>
      <p:sp>
        <p:nvSpPr>
          <p:cNvPr id="22" name="Textfeld 21">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1" name="Gerade Verbindung mit Pfeil 20"/>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8201271"/>
      </p:ext>
    </p:extLst>
  </p:cSld>
  <p:clrMapOvr>
    <a:masterClrMapping/>
  </p:clrMapOvr>
  <p:transition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a:t>
            </a:r>
            <a:r>
              <a:rPr lang="de-DE" dirty="0"/>
              <a:t/>
            </a:r>
            <a:br>
              <a:rPr lang="de-DE" dirty="0"/>
            </a:br>
            <a:endParaRPr lang="de-DE" dirty="0"/>
          </a:p>
        </p:txBody>
      </p:sp>
      <p:sp>
        <p:nvSpPr>
          <p:cNvPr id="3" name="Inhaltsplatzhalter 2"/>
          <p:cNvSpPr>
            <a:spLocks noGrp="1"/>
          </p:cNvSpPr>
          <p:nvPr>
            <p:ph idx="1"/>
          </p:nvPr>
        </p:nvSpPr>
        <p:spPr>
          <a:xfrm>
            <a:off x="838200" y="3962403"/>
            <a:ext cx="10515600" cy="2275786"/>
          </a:xfrm>
        </p:spPr>
        <p:txBody>
          <a:bodyPr/>
          <a:lstStyle/>
          <a:p>
            <a:pPr marL="0" indent="0">
              <a:buNone/>
            </a:pPr>
            <a:r>
              <a:rPr lang="de-DE" sz="2000" dirty="0" smtClean="0"/>
              <a:t>Obwohl </a:t>
            </a:r>
            <a:r>
              <a:rPr lang="de-DE" sz="2000" dirty="0"/>
              <a:t>die relative Risikoreduktion in beiden Gruppen identisch war, unterscheidet sich der Nutzen für die Personen je nach Basisrisiko.</a:t>
            </a:r>
          </a:p>
          <a:p>
            <a:pPr marL="0" indent="0">
              <a:buNone/>
            </a:pPr>
            <a:r>
              <a:rPr lang="de-DE" sz="2000" dirty="0"/>
              <a:t>Während bei 4 von 100 Personen mit hohem Basisrisiko ein Herzinfarkt durch das Medikament verhindert werden kann, profitiert nur 1 von 100 Personen mit niedrigem Basisrisiko. Der Nutzen des Medikamentes ist also von dem Risiko abhängig, einen Herzinfarkt zu erleiden.</a:t>
            </a:r>
          </a:p>
          <a:p>
            <a:pPr marL="0" indent="0">
              <a:buNone/>
            </a:pPr>
            <a:r>
              <a:rPr lang="de-DE" sz="2000" dirty="0"/>
              <a:t>Halten Sie für Entscheidungen daher Ausschau nach absoluten Risikoreduktionen in Verbindung mit dem Basisrisiko.</a:t>
            </a:r>
          </a:p>
          <a:p>
            <a:pPr marL="0" indent="0">
              <a:buNone/>
            </a:pPr>
            <a:r>
              <a:rPr lang="de-DE" dirty="0"/>
              <a:t/>
            </a:r>
            <a:br>
              <a:rPr lang="de-DE" dirty="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rId2"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7170"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30419" y="1252471"/>
            <a:ext cx="3133674" cy="142781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99238" y="1252471"/>
            <a:ext cx="3136945" cy="1431088"/>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uppieren 19"/>
          <p:cNvGrpSpPr/>
          <p:nvPr/>
        </p:nvGrpSpPr>
        <p:grpSpPr>
          <a:xfrm>
            <a:off x="1641293" y="2852519"/>
            <a:ext cx="4098238" cy="666492"/>
            <a:chOff x="1778726" y="5118157"/>
            <a:chExt cx="4098238" cy="666492"/>
          </a:xfrm>
        </p:grpSpPr>
        <p:sp>
          <p:nvSpPr>
            <p:cNvPr id="21" name="Rechteck 20"/>
            <p:cNvSpPr/>
            <p:nvPr/>
          </p:nvSpPr>
          <p:spPr>
            <a:xfrm>
              <a:off x="1778726" y="5118157"/>
              <a:ext cx="2736134" cy="338554"/>
            </a:xfrm>
            <a:prstGeom prst="rect">
              <a:avLst/>
            </a:prstGeom>
          </p:spPr>
          <p:txBody>
            <a:bodyPr wrap="none">
              <a:spAutoFit/>
            </a:bodyPr>
            <a:lstStyle/>
            <a:p>
              <a:r>
                <a:rPr lang="de-DE" sz="1600" dirty="0"/>
                <a:t>Relative </a:t>
              </a:r>
              <a:r>
                <a:rPr lang="de-DE" sz="1600" dirty="0" smtClean="0"/>
                <a:t>Risikoreduktion = 20%</a:t>
              </a:r>
              <a:endParaRPr lang="de-DE" sz="1600" dirty="0"/>
            </a:p>
          </p:txBody>
        </p:sp>
        <p:sp>
          <p:nvSpPr>
            <p:cNvPr id="22" name="Rechteck 21"/>
            <p:cNvSpPr/>
            <p:nvPr/>
          </p:nvSpPr>
          <p:spPr>
            <a:xfrm>
              <a:off x="1778726" y="5446095"/>
              <a:ext cx="4098238" cy="338554"/>
            </a:xfrm>
            <a:prstGeom prst="rect">
              <a:avLst/>
            </a:prstGeom>
          </p:spPr>
          <p:txBody>
            <a:bodyPr wrap="none">
              <a:spAutoFit/>
            </a:bodyPr>
            <a:lstStyle/>
            <a:p>
              <a:r>
                <a:rPr lang="de-DE" sz="1600" dirty="0" smtClean="0"/>
                <a:t>Absolute Risikoreduktion = 4 von 100 Personen</a:t>
              </a:r>
              <a:endParaRPr lang="de-DE" sz="1600" dirty="0"/>
            </a:p>
          </p:txBody>
        </p:sp>
      </p:grpSp>
      <p:grpSp>
        <p:nvGrpSpPr>
          <p:cNvPr id="26" name="Gruppieren 25"/>
          <p:cNvGrpSpPr/>
          <p:nvPr/>
        </p:nvGrpSpPr>
        <p:grpSpPr>
          <a:xfrm>
            <a:off x="6118591" y="2847211"/>
            <a:ext cx="4098238" cy="666492"/>
            <a:chOff x="1778726" y="5118157"/>
            <a:chExt cx="4098238" cy="666492"/>
          </a:xfrm>
        </p:grpSpPr>
        <p:sp>
          <p:nvSpPr>
            <p:cNvPr id="27" name="Rechteck 26"/>
            <p:cNvSpPr/>
            <p:nvPr/>
          </p:nvSpPr>
          <p:spPr>
            <a:xfrm>
              <a:off x="1778726" y="5118157"/>
              <a:ext cx="2736134" cy="338554"/>
            </a:xfrm>
            <a:prstGeom prst="rect">
              <a:avLst/>
            </a:prstGeom>
          </p:spPr>
          <p:txBody>
            <a:bodyPr wrap="none">
              <a:spAutoFit/>
            </a:bodyPr>
            <a:lstStyle/>
            <a:p>
              <a:r>
                <a:rPr lang="de-DE" sz="1600" dirty="0"/>
                <a:t>Relative </a:t>
              </a:r>
              <a:r>
                <a:rPr lang="de-DE" sz="1600" dirty="0" smtClean="0"/>
                <a:t>Risikoreduktion = 20%</a:t>
              </a:r>
              <a:endParaRPr lang="de-DE" sz="1600" dirty="0"/>
            </a:p>
          </p:txBody>
        </p:sp>
        <p:sp>
          <p:nvSpPr>
            <p:cNvPr id="28" name="Rechteck 27"/>
            <p:cNvSpPr/>
            <p:nvPr/>
          </p:nvSpPr>
          <p:spPr>
            <a:xfrm>
              <a:off x="1778726" y="5446095"/>
              <a:ext cx="4098238" cy="338554"/>
            </a:xfrm>
            <a:prstGeom prst="rect">
              <a:avLst/>
            </a:prstGeom>
          </p:spPr>
          <p:txBody>
            <a:bodyPr wrap="none">
              <a:spAutoFit/>
            </a:bodyPr>
            <a:lstStyle/>
            <a:p>
              <a:r>
                <a:rPr lang="de-DE" sz="1600" dirty="0" smtClean="0"/>
                <a:t>Absolute Risikoreduktion = 1 von 100 Personen</a:t>
              </a:r>
              <a:endParaRPr lang="de-DE" sz="1600" dirty="0"/>
            </a:p>
          </p:txBody>
        </p:sp>
      </p:grpSp>
      <p:sp>
        <p:nvSpPr>
          <p:cNvPr id="23" name="Textfeld 22">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4" name="Gerade Verbindung mit Pfeil 23"/>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219136"/>
      </p:ext>
    </p:extLst>
  </p:cSld>
  <p:clrMapOvr>
    <a:masterClrMapping/>
  </p:clrMapOvr>
  <p:transition advClick="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Übungen</a:t>
            </a:r>
            <a:endParaRPr lang="de-DE" dirty="0"/>
          </a:p>
        </p:txBody>
      </p:sp>
      <p:sp>
        <p:nvSpPr>
          <p:cNvPr id="3" name="Inhaltsplatzhalter 2"/>
          <p:cNvSpPr>
            <a:spLocks noGrp="1"/>
          </p:cNvSpPr>
          <p:nvPr>
            <p:ph idx="1"/>
          </p:nvPr>
        </p:nvSpPr>
        <p:spPr>
          <a:xfrm>
            <a:off x="838200" y="1483085"/>
            <a:ext cx="10515600" cy="4154207"/>
          </a:xfrm>
        </p:spPr>
        <p:txBody>
          <a:bodyPr/>
          <a:lstStyle/>
          <a:p>
            <a:pPr marL="0" indent="0">
              <a:buNone/>
            </a:pPr>
            <a:r>
              <a:rPr lang="de-DE" sz="2000" dirty="0"/>
              <a:t>Vielleicht ist Ihnen aufgefallen, dass in unseren Beispielen die Vergleichsgruppen immer gleichgroß waren. Das ist aber nicht immer so. In den nachfolgenden Übungen lernen Sie die Berechnung der absoluten und relativen Risikoreduktion, wenn die Gruppen nicht gleichgroß sind.</a:t>
            </a:r>
          </a:p>
          <a:p>
            <a:pPr marL="0" indent="0">
              <a:buNone/>
            </a:pPr>
            <a:r>
              <a:rPr lang="de-DE" sz="2000" dirty="0"/>
              <a:t>Außerdem finden Sie ein Beispiel, wie Werbung von Pharmaunternehmen auch Ärzt*innen beeinflussen kann.</a:t>
            </a:r>
          </a:p>
          <a:p>
            <a:pPr marL="0" indent="0">
              <a:buNone/>
            </a:pPr>
            <a:r>
              <a:rPr lang="de-DE" sz="2000" dirty="0"/>
              <a:t>Die Übungsaufgaben steigen in Ihrer Schwierigkeit. Wenn Sie noch keine oder wenig Erfahrung mit der Berechnung haben, empfehlen wir Ihnen mit Aufgabe 1 zu beginnen.</a:t>
            </a:r>
          </a:p>
          <a:p>
            <a:pPr marL="0" indent="0">
              <a:buNone/>
            </a:pPr>
            <a:endParaRPr lang="de-DE" dirty="0"/>
          </a:p>
        </p:txBody>
      </p:sp>
      <p:sp>
        <p:nvSpPr>
          <p:cNvPr id="12" name="Fertig">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Fertig</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69" name="Overlay pop-up Aufgabe 3"/>
          <p:cNvSpPr/>
          <p:nvPr/>
        </p:nvSpPr>
        <p:spPr>
          <a:xfrm>
            <a:off x="191590" y="635727"/>
            <a:ext cx="11800114" cy="6078582"/>
          </a:xfrm>
          <a:prstGeom prst="roundRect">
            <a:avLst>
              <a:gd name="adj" fmla="val 2176"/>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8" name="Aufgabe 3"/>
          <p:cNvGrpSpPr/>
          <p:nvPr/>
        </p:nvGrpSpPr>
        <p:grpSpPr>
          <a:xfrm>
            <a:off x="7585132" y="3988526"/>
            <a:ext cx="2896854" cy="2252658"/>
            <a:chOff x="8220862" y="3988526"/>
            <a:chExt cx="2896854" cy="2252658"/>
          </a:xfrm>
        </p:grpSpPr>
        <p:pic>
          <p:nvPicPr>
            <p:cNvPr id="1030" name="Picture 6" descr="Card image cap"/>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723234" y="4103284"/>
              <a:ext cx="1892111" cy="1728000"/>
            </a:xfrm>
            <a:prstGeom prst="rect">
              <a:avLst/>
            </a:prstGeom>
            <a:noFill/>
            <a:extLst>
              <a:ext uri="{909E8E84-426E-40DD-AFC4-6F175D3DCCD1}">
                <a14:hiddenFill xmlns:a14="http://schemas.microsoft.com/office/drawing/2010/main">
                  <a:solidFill>
                    <a:srgbClr val="FFFFFF"/>
                  </a:solidFill>
                </a14:hiddenFill>
              </a:ext>
            </a:extLst>
          </p:spPr>
        </p:pic>
        <p:sp>
          <p:nvSpPr>
            <p:cNvPr id="21" name="Rechteck 20"/>
            <p:cNvSpPr/>
            <p:nvPr/>
          </p:nvSpPr>
          <p:spPr>
            <a:xfrm>
              <a:off x="9106379" y="5871851"/>
              <a:ext cx="1125821" cy="369332"/>
            </a:xfrm>
            <a:prstGeom prst="rect">
              <a:avLst/>
            </a:prstGeom>
          </p:spPr>
          <p:txBody>
            <a:bodyPr wrap="none">
              <a:spAutoFit/>
            </a:bodyPr>
            <a:lstStyle/>
            <a:p>
              <a:r>
                <a:rPr lang="de-DE" dirty="0" smtClean="0"/>
                <a:t>Aufgabe 3</a:t>
              </a:r>
            </a:p>
          </p:txBody>
        </p:sp>
        <p:sp>
          <p:nvSpPr>
            <p:cNvPr id="23" name="Rechteck 22"/>
            <p:cNvSpPr/>
            <p:nvPr/>
          </p:nvSpPr>
          <p:spPr>
            <a:xfrm>
              <a:off x="8220862" y="3988526"/>
              <a:ext cx="2896854" cy="22526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48" name="Overlay pop-up Aufgabe 2"/>
          <p:cNvSpPr/>
          <p:nvPr/>
        </p:nvSpPr>
        <p:spPr>
          <a:xfrm>
            <a:off x="191590" y="635727"/>
            <a:ext cx="11800114" cy="6078582"/>
          </a:xfrm>
          <a:prstGeom prst="roundRect">
            <a:avLst>
              <a:gd name="adj" fmla="val 2176"/>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9" name="Aufgabe 2"/>
          <p:cNvGrpSpPr/>
          <p:nvPr/>
        </p:nvGrpSpPr>
        <p:grpSpPr>
          <a:xfrm>
            <a:off x="4211667" y="3988526"/>
            <a:ext cx="2896854" cy="2252658"/>
            <a:chOff x="4721680" y="3988526"/>
            <a:chExt cx="2896854" cy="2252658"/>
          </a:xfrm>
        </p:grpSpPr>
        <p:pic>
          <p:nvPicPr>
            <p:cNvPr id="1028" name="Picture 4" descr="Card image cap"/>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19774" y="4103284"/>
              <a:ext cx="2500666" cy="1728000"/>
            </a:xfrm>
            <a:prstGeom prst="rect">
              <a:avLst/>
            </a:prstGeom>
            <a:noFill/>
            <a:extLst>
              <a:ext uri="{909E8E84-426E-40DD-AFC4-6F175D3DCCD1}">
                <a14:hiddenFill xmlns:a14="http://schemas.microsoft.com/office/drawing/2010/main">
                  <a:solidFill>
                    <a:srgbClr val="FFFFFF"/>
                  </a:solidFill>
                </a14:hiddenFill>
              </a:ext>
            </a:extLst>
          </p:spPr>
        </p:pic>
        <p:sp>
          <p:nvSpPr>
            <p:cNvPr id="20" name="Rechteck 19"/>
            <p:cNvSpPr/>
            <p:nvPr/>
          </p:nvSpPr>
          <p:spPr>
            <a:xfrm>
              <a:off x="5607197" y="5871851"/>
              <a:ext cx="1125821" cy="369332"/>
            </a:xfrm>
            <a:prstGeom prst="rect">
              <a:avLst/>
            </a:prstGeom>
          </p:spPr>
          <p:txBody>
            <a:bodyPr wrap="none">
              <a:spAutoFit/>
            </a:bodyPr>
            <a:lstStyle/>
            <a:p>
              <a:r>
                <a:rPr lang="de-DE" dirty="0" smtClean="0"/>
                <a:t>Aufgabe 2</a:t>
              </a:r>
              <a:endParaRPr lang="de-DE" dirty="0"/>
            </a:p>
          </p:txBody>
        </p:sp>
        <p:sp>
          <p:nvSpPr>
            <p:cNvPr id="22" name="Rechteck 21"/>
            <p:cNvSpPr/>
            <p:nvPr/>
          </p:nvSpPr>
          <p:spPr>
            <a:xfrm>
              <a:off x="4721680" y="3988526"/>
              <a:ext cx="2896854" cy="22526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7" name="Overlay pop-up Aufgabe 1"/>
          <p:cNvSpPr/>
          <p:nvPr/>
        </p:nvSpPr>
        <p:spPr>
          <a:xfrm>
            <a:off x="191590" y="635727"/>
            <a:ext cx="11800114" cy="6078582"/>
          </a:xfrm>
          <a:prstGeom prst="roundRect">
            <a:avLst>
              <a:gd name="adj" fmla="val 2176"/>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10" name="Aufgabe 1"/>
          <p:cNvGrpSpPr/>
          <p:nvPr/>
        </p:nvGrpSpPr>
        <p:grpSpPr>
          <a:xfrm>
            <a:off x="838201" y="3988526"/>
            <a:ext cx="2896854" cy="2252658"/>
            <a:chOff x="838201" y="3988526"/>
            <a:chExt cx="2896854" cy="2252658"/>
          </a:xfrm>
        </p:grpSpPr>
        <p:pic>
          <p:nvPicPr>
            <p:cNvPr id="1026" name="Picture 2" descr="Card image cap"/>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51901" y="4103284"/>
              <a:ext cx="2665079" cy="172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a:xfrm>
              <a:off x="1721530" y="5871851"/>
              <a:ext cx="1125821" cy="369332"/>
            </a:xfrm>
            <a:prstGeom prst="rect">
              <a:avLst/>
            </a:prstGeom>
          </p:spPr>
          <p:txBody>
            <a:bodyPr wrap="none">
              <a:spAutoFit/>
            </a:bodyPr>
            <a:lstStyle/>
            <a:p>
              <a:r>
                <a:rPr lang="de-DE" dirty="0" smtClean="0"/>
                <a:t>Aufgabe 1</a:t>
              </a:r>
              <a:endParaRPr lang="de-DE" dirty="0"/>
            </a:p>
          </p:txBody>
        </p:sp>
        <p:sp>
          <p:nvSpPr>
            <p:cNvPr id="7" name="Rechteck 6"/>
            <p:cNvSpPr/>
            <p:nvPr/>
          </p:nvSpPr>
          <p:spPr>
            <a:xfrm>
              <a:off x="838201" y="3988526"/>
              <a:ext cx="2896854" cy="22526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72" name="Pop-up Aufgabe 1"/>
          <p:cNvGrpSpPr/>
          <p:nvPr/>
        </p:nvGrpSpPr>
        <p:grpSpPr>
          <a:xfrm>
            <a:off x="729750" y="1424478"/>
            <a:ext cx="3102015" cy="4816705"/>
            <a:chOff x="729750" y="1424478"/>
            <a:chExt cx="3102015" cy="4816705"/>
          </a:xfrm>
        </p:grpSpPr>
        <p:sp>
          <p:nvSpPr>
            <p:cNvPr id="36" name="Rahmen Pop-up Aufgabe 1"/>
            <p:cNvSpPr/>
            <p:nvPr/>
          </p:nvSpPr>
          <p:spPr>
            <a:xfrm>
              <a:off x="729750" y="1424478"/>
              <a:ext cx="3102015" cy="481670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33" name="Pop-up Aufgabe 1"/>
            <p:cNvGrpSpPr/>
            <p:nvPr/>
          </p:nvGrpSpPr>
          <p:grpSpPr>
            <a:xfrm>
              <a:off x="845917" y="1546679"/>
              <a:ext cx="2896854" cy="4038053"/>
              <a:chOff x="5382648" y="1325968"/>
              <a:chExt cx="2896854" cy="4038053"/>
            </a:xfrm>
          </p:grpSpPr>
          <p:sp>
            <p:nvSpPr>
              <p:cNvPr id="24" name="Text Aufgabe 1"/>
              <p:cNvSpPr txBox="1"/>
              <p:nvPr/>
            </p:nvSpPr>
            <p:spPr>
              <a:xfrm>
                <a:off x="5382648" y="3609695"/>
                <a:ext cx="2896854" cy="1754326"/>
              </a:xfrm>
              <a:prstGeom prst="rect">
                <a:avLst/>
              </a:prstGeom>
              <a:noFill/>
            </p:spPr>
            <p:txBody>
              <a:bodyPr wrap="square" rtlCol="0">
                <a:spAutoFit/>
              </a:bodyPr>
              <a:lstStyle/>
              <a:p>
                <a:r>
                  <a:rPr lang="de-DE" dirty="0"/>
                  <a:t>In dieser Aufgabe lernen Sie Schritt für Schritt, wie Sie mithilfe von Ereignisraten die Risikoreduktionen bei unterschiedlichen Gruppengrößen berechnen.</a:t>
                </a:r>
              </a:p>
            </p:txBody>
          </p:sp>
          <p:grpSp>
            <p:nvGrpSpPr>
              <p:cNvPr id="37" name="Pop-up-Aufgabe 1"/>
              <p:cNvGrpSpPr/>
              <p:nvPr/>
            </p:nvGrpSpPr>
            <p:grpSpPr>
              <a:xfrm>
                <a:off x="5382648" y="1325968"/>
                <a:ext cx="2896854" cy="2252658"/>
                <a:chOff x="838201" y="3988526"/>
                <a:chExt cx="2896854" cy="2252658"/>
              </a:xfrm>
            </p:grpSpPr>
            <p:pic>
              <p:nvPicPr>
                <p:cNvPr id="38" name="Picture 2" descr="Card image cap"/>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51901" y="4103284"/>
                  <a:ext cx="2665079" cy="1728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9" name="Rechteck 38"/>
                <p:cNvSpPr/>
                <p:nvPr/>
              </p:nvSpPr>
              <p:spPr>
                <a:xfrm>
                  <a:off x="1721530" y="5871851"/>
                  <a:ext cx="1125821" cy="369332"/>
                </a:xfrm>
                <a:prstGeom prst="rect">
                  <a:avLst/>
                </a:prstGeom>
                <a:ln>
                  <a:noFill/>
                </a:ln>
              </p:spPr>
              <p:txBody>
                <a:bodyPr wrap="none">
                  <a:spAutoFit/>
                </a:bodyPr>
                <a:lstStyle/>
                <a:p>
                  <a:r>
                    <a:rPr lang="de-DE" dirty="0" smtClean="0"/>
                    <a:t>Aufgabe 1</a:t>
                  </a:r>
                  <a:endParaRPr lang="de-DE" dirty="0"/>
                </a:p>
              </p:txBody>
            </p:sp>
            <p:sp>
              <p:nvSpPr>
                <p:cNvPr id="40" name="Rechteck 39"/>
                <p:cNvSpPr/>
                <p:nvPr/>
              </p:nvSpPr>
              <p:spPr>
                <a:xfrm>
                  <a:off x="838201" y="3988526"/>
                  <a:ext cx="2896854" cy="2252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grpSp>
      <p:sp>
        <p:nvSpPr>
          <p:cNvPr id="25" name="Startbutton Aufgabe 1">
            <a:hlinkClick r:id="rId12" action="ppaction://hlinksldjump"/>
          </p:cNvPr>
          <p:cNvSpPr/>
          <p:nvPr/>
        </p:nvSpPr>
        <p:spPr>
          <a:xfrm>
            <a:off x="1796633" y="5699489"/>
            <a:ext cx="995423" cy="448567"/>
          </a:xfrm>
          <a:prstGeom prst="roundRect">
            <a:avLst>
              <a:gd name="adj" fmla="val 26988"/>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Start</a:t>
            </a:r>
            <a:endParaRPr lang="de-DE" dirty="0"/>
          </a:p>
        </p:txBody>
      </p:sp>
      <p:grpSp>
        <p:nvGrpSpPr>
          <p:cNvPr id="45" name="&quot;Fenster schließen&quot; Button"/>
          <p:cNvGrpSpPr/>
          <p:nvPr/>
        </p:nvGrpSpPr>
        <p:grpSpPr>
          <a:xfrm>
            <a:off x="3625854" y="1424293"/>
            <a:ext cx="203835" cy="206075"/>
            <a:chOff x="10553700" y="2892073"/>
            <a:chExt cx="203835" cy="206075"/>
          </a:xfrm>
        </p:grpSpPr>
        <p:sp>
          <p:nvSpPr>
            <p:cNvPr id="46" name="Rechteck 45"/>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7" name="Multiplizieren 46"/>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42" name="Overlay pop-up Aufgabe 2 für Aufgabe 1"/>
          <p:cNvSpPr/>
          <p:nvPr/>
        </p:nvSpPr>
        <p:spPr>
          <a:xfrm>
            <a:off x="794122" y="3914095"/>
            <a:ext cx="2996068" cy="239068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44" name="Pop-up Aufgabe 2"/>
          <p:cNvGrpSpPr/>
          <p:nvPr/>
        </p:nvGrpSpPr>
        <p:grpSpPr>
          <a:xfrm>
            <a:off x="4207682" y="1424478"/>
            <a:ext cx="3102015" cy="4816705"/>
            <a:chOff x="4225353" y="1424478"/>
            <a:chExt cx="3102015" cy="4816705"/>
          </a:xfrm>
        </p:grpSpPr>
        <p:sp>
          <p:nvSpPr>
            <p:cNvPr id="54" name="Rahmen Pop-up Aufgabe 2"/>
            <p:cNvSpPr/>
            <p:nvPr/>
          </p:nvSpPr>
          <p:spPr>
            <a:xfrm>
              <a:off x="4225353" y="1424478"/>
              <a:ext cx="3102015" cy="481670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7" name="Text Aufgabe 1"/>
            <p:cNvSpPr txBox="1"/>
            <p:nvPr/>
          </p:nvSpPr>
          <p:spPr>
            <a:xfrm>
              <a:off x="4341520" y="3656781"/>
              <a:ext cx="2896854" cy="2031325"/>
            </a:xfrm>
            <a:prstGeom prst="rect">
              <a:avLst/>
            </a:prstGeom>
            <a:noFill/>
          </p:spPr>
          <p:txBody>
            <a:bodyPr wrap="square" rtlCol="0">
              <a:spAutoFit/>
            </a:bodyPr>
            <a:lstStyle/>
            <a:p>
              <a:r>
                <a:rPr lang="de-DE" dirty="0"/>
                <a:t>Festigen Sie die Berechnung der Risikoreduktionen mithilfe von Ereignisraten. Das Besondere: Die Grafik wird durch eine Tabelle ersetzt und neue Begriffe werden eingeführt.</a:t>
              </a:r>
            </a:p>
          </p:txBody>
        </p:sp>
        <p:grpSp>
          <p:nvGrpSpPr>
            <p:cNvPr id="58" name="Pop-up-Aufgabe 1"/>
            <p:cNvGrpSpPr/>
            <p:nvPr/>
          </p:nvGrpSpPr>
          <p:grpSpPr>
            <a:xfrm>
              <a:off x="4341520" y="1546679"/>
              <a:ext cx="2896854" cy="2252658"/>
              <a:chOff x="838201" y="3988526"/>
              <a:chExt cx="2896854" cy="2252658"/>
            </a:xfrm>
          </p:grpSpPr>
          <p:sp>
            <p:nvSpPr>
              <p:cNvPr id="60" name="Rechteck 59"/>
              <p:cNvSpPr/>
              <p:nvPr/>
            </p:nvSpPr>
            <p:spPr>
              <a:xfrm>
                <a:off x="1721530" y="5732952"/>
                <a:ext cx="1125821" cy="369332"/>
              </a:xfrm>
              <a:prstGeom prst="rect">
                <a:avLst/>
              </a:prstGeom>
              <a:ln>
                <a:noFill/>
              </a:ln>
            </p:spPr>
            <p:txBody>
              <a:bodyPr wrap="none">
                <a:spAutoFit/>
              </a:bodyPr>
              <a:lstStyle/>
              <a:p>
                <a:r>
                  <a:rPr lang="de-DE" dirty="0" smtClean="0"/>
                  <a:t>Aufgabe 2</a:t>
                </a:r>
                <a:endParaRPr lang="de-DE" dirty="0"/>
              </a:p>
            </p:txBody>
          </p:sp>
          <p:sp>
            <p:nvSpPr>
              <p:cNvPr id="61" name="Rechteck 60"/>
              <p:cNvSpPr/>
              <p:nvPr/>
            </p:nvSpPr>
            <p:spPr>
              <a:xfrm>
                <a:off x="838201" y="3988526"/>
                <a:ext cx="2896854" cy="2252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66" name="Picture 4" descr="Card image cap"/>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26027" y="1607410"/>
              <a:ext cx="2500666" cy="1728000"/>
            </a:xfrm>
            <a:prstGeom prst="rect">
              <a:avLst/>
            </a:prstGeom>
            <a:noFill/>
            <a:extLst>
              <a:ext uri="{909E8E84-426E-40DD-AFC4-6F175D3DCCD1}">
                <a14:hiddenFill xmlns:a14="http://schemas.microsoft.com/office/drawing/2010/main">
                  <a:solidFill>
                    <a:srgbClr val="FFFFFF"/>
                  </a:solidFill>
                </a14:hiddenFill>
              </a:ext>
            </a:extLst>
          </p:spPr>
        </p:pic>
      </p:grpSp>
      <p:sp>
        <p:nvSpPr>
          <p:cNvPr id="55" name="Startbutton Aufgabe 2">
            <a:hlinkClick r:id="rId13" action="ppaction://hlinksldjump"/>
          </p:cNvPr>
          <p:cNvSpPr/>
          <p:nvPr/>
        </p:nvSpPr>
        <p:spPr>
          <a:xfrm>
            <a:off x="5274565" y="5699489"/>
            <a:ext cx="995423" cy="448567"/>
          </a:xfrm>
          <a:prstGeom prst="roundRect">
            <a:avLst>
              <a:gd name="adj" fmla="val 26988"/>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Start</a:t>
            </a:r>
            <a:endParaRPr lang="de-DE" dirty="0"/>
          </a:p>
        </p:txBody>
      </p:sp>
      <p:grpSp>
        <p:nvGrpSpPr>
          <p:cNvPr id="62" name="&quot;Fenster schließen&quot; Button A2"/>
          <p:cNvGrpSpPr/>
          <p:nvPr/>
        </p:nvGrpSpPr>
        <p:grpSpPr>
          <a:xfrm>
            <a:off x="7111958" y="1424293"/>
            <a:ext cx="203835" cy="206075"/>
            <a:chOff x="10553700" y="2892073"/>
            <a:chExt cx="203835" cy="206075"/>
          </a:xfrm>
        </p:grpSpPr>
        <p:sp>
          <p:nvSpPr>
            <p:cNvPr id="63" name="Rechteck 62"/>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4" name="Multiplizieren 63"/>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53" name="Overlay pop up Aufgabe 3 für A1 und A2"/>
          <p:cNvGrpSpPr/>
          <p:nvPr/>
        </p:nvGrpSpPr>
        <p:grpSpPr>
          <a:xfrm>
            <a:off x="733735" y="3945096"/>
            <a:ext cx="6485743" cy="2425109"/>
            <a:chOff x="733735" y="3945096"/>
            <a:chExt cx="6485743" cy="2425109"/>
          </a:xfrm>
        </p:grpSpPr>
        <p:sp>
          <p:nvSpPr>
            <p:cNvPr id="70" name="Overlay pop-up Aufgabe 2 für Aufgabe 1"/>
            <p:cNvSpPr/>
            <p:nvPr/>
          </p:nvSpPr>
          <p:spPr>
            <a:xfrm>
              <a:off x="733735" y="3979524"/>
              <a:ext cx="3038122" cy="239068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1" name="Overlay pop-up Aufgabe 2 für Aufgabe 1"/>
            <p:cNvSpPr/>
            <p:nvPr/>
          </p:nvSpPr>
          <p:spPr>
            <a:xfrm>
              <a:off x="4160263" y="3945096"/>
              <a:ext cx="3059215" cy="239068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68" name="Pop-up Aufgabe 3"/>
          <p:cNvGrpSpPr/>
          <p:nvPr/>
        </p:nvGrpSpPr>
        <p:grpSpPr>
          <a:xfrm>
            <a:off x="7596461" y="1426303"/>
            <a:ext cx="3102015" cy="4816705"/>
            <a:chOff x="7789078" y="1379722"/>
            <a:chExt cx="3102015" cy="4816705"/>
          </a:xfrm>
        </p:grpSpPr>
        <p:sp>
          <p:nvSpPr>
            <p:cNvPr id="81" name="Rahmen Pop-up Aufgabe 2"/>
            <p:cNvSpPr/>
            <p:nvPr/>
          </p:nvSpPr>
          <p:spPr>
            <a:xfrm>
              <a:off x="7789078" y="1379722"/>
              <a:ext cx="3102015" cy="481670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2" name="Text Aufgabe 1"/>
            <p:cNvSpPr txBox="1"/>
            <p:nvPr/>
          </p:nvSpPr>
          <p:spPr>
            <a:xfrm>
              <a:off x="7905245" y="3612025"/>
              <a:ext cx="2896854" cy="2031325"/>
            </a:xfrm>
            <a:prstGeom prst="rect">
              <a:avLst/>
            </a:prstGeom>
            <a:noFill/>
          </p:spPr>
          <p:txBody>
            <a:bodyPr wrap="square" rtlCol="0">
              <a:spAutoFit/>
            </a:bodyPr>
            <a:lstStyle/>
            <a:p>
              <a:r>
                <a:rPr lang="de-DE" dirty="0"/>
                <a:t>Ein </a:t>
              </a:r>
              <a:r>
                <a:rPr lang="de-DE" dirty="0" smtClean="0"/>
                <a:t>großes Pharma-unternehmen </a:t>
              </a:r>
              <a:r>
                <a:rPr lang="de-DE" dirty="0"/>
                <a:t>wirbt in einer Anzeige für ihr neues Medikament. Berechnen Sie in dieser Aufgabe, was tatsächlich </a:t>
              </a:r>
              <a:r>
                <a:rPr lang="de-DE" dirty="0" smtClean="0"/>
                <a:t>hinter </a:t>
              </a:r>
              <a:r>
                <a:rPr lang="de-DE" dirty="0"/>
                <a:t>den </a:t>
              </a:r>
              <a:r>
                <a:rPr lang="de-DE" dirty="0" smtClean="0"/>
                <a:t>20% </a:t>
              </a:r>
              <a:r>
                <a:rPr lang="de-DE" dirty="0"/>
                <a:t>steckt.</a:t>
              </a:r>
            </a:p>
          </p:txBody>
        </p:sp>
        <p:grpSp>
          <p:nvGrpSpPr>
            <p:cNvPr id="83" name="Pop-up-Aufgabe 1"/>
            <p:cNvGrpSpPr/>
            <p:nvPr/>
          </p:nvGrpSpPr>
          <p:grpSpPr>
            <a:xfrm>
              <a:off x="7905245" y="1501923"/>
              <a:ext cx="2896854" cy="2252658"/>
              <a:chOff x="838201" y="3988526"/>
              <a:chExt cx="2896854" cy="2252658"/>
            </a:xfrm>
          </p:grpSpPr>
          <p:sp>
            <p:nvSpPr>
              <p:cNvPr id="85" name="Rechteck 84"/>
              <p:cNvSpPr/>
              <p:nvPr/>
            </p:nvSpPr>
            <p:spPr>
              <a:xfrm>
                <a:off x="1721530" y="5732952"/>
                <a:ext cx="1125821" cy="369332"/>
              </a:xfrm>
              <a:prstGeom prst="rect">
                <a:avLst/>
              </a:prstGeom>
              <a:ln>
                <a:noFill/>
              </a:ln>
            </p:spPr>
            <p:txBody>
              <a:bodyPr wrap="none">
                <a:spAutoFit/>
              </a:bodyPr>
              <a:lstStyle/>
              <a:p>
                <a:r>
                  <a:rPr lang="de-DE" dirty="0" smtClean="0"/>
                  <a:t>Aufgabe 3</a:t>
                </a:r>
                <a:endParaRPr lang="de-DE" dirty="0"/>
              </a:p>
            </p:txBody>
          </p:sp>
          <p:sp>
            <p:nvSpPr>
              <p:cNvPr id="86" name="Rechteck 85"/>
              <p:cNvSpPr/>
              <p:nvPr/>
            </p:nvSpPr>
            <p:spPr>
              <a:xfrm>
                <a:off x="838201" y="3988526"/>
                <a:ext cx="2896854" cy="2252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91" name="Picture 6" descr="Card image cap"/>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05428" y="1527330"/>
              <a:ext cx="1892111" cy="172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8" name="&quot;Fenster schließen&quot; Button A3"/>
          <p:cNvGrpSpPr/>
          <p:nvPr/>
        </p:nvGrpSpPr>
        <p:grpSpPr>
          <a:xfrm>
            <a:off x="10500737" y="1426118"/>
            <a:ext cx="203835" cy="206075"/>
            <a:chOff x="10553700" y="2892073"/>
            <a:chExt cx="203835" cy="206075"/>
          </a:xfrm>
        </p:grpSpPr>
        <p:sp>
          <p:nvSpPr>
            <p:cNvPr id="89" name="Rechteck 88"/>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0" name="Multiplizieren 89"/>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87" name="Startbutton Aufgabe 3">
            <a:hlinkClick r:id="rId14" action="ppaction://hlinksldjump"/>
          </p:cNvPr>
          <p:cNvSpPr/>
          <p:nvPr/>
        </p:nvSpPr>
        <p:spPr>
          <a:xfrm>
            <a:off x="8663344" y="5701314"/>
            <a:ext cx="995423" cy="448567"/>
          </a:xfrm>
          <a:prstGeom prst="roundRect">
            <a:avLst>
              <a:gd name="adj" fmla="val 26988"/>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Start</a:t>
            </a:r>
            <a:endParaRPr lang="de-DE" dirty="0"/>
          </a:p>
        </p:txBody>
      </p:sp>
      <p:sp>
        <p:nvSpPr>
          <p:cNvPr id="65" name="Textfeld 64">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67" name="Gerade Verbindung mit Pfeil 66"/>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015010"/>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xit" presetSubtype="0" fill="hold" nodeType="withEffect">
                                  <p:stCondLst>
                                    <p:cond delay="0"/>
                                  </p:stCondLst>
                                  <p:childTnLst>
                                    <p:animEffect transition="out" filter="fade">
                                      <p:cBhvr>
                                        <p:cTn id="9" dur="500"/>
                                        <p:tgtEl>
                                          <p:spTgt spid="10"/>
                                        </p:tgtEl>
                                      </p:cBhvr>
                                    </p:animEffect>
                                    <p:set>
                                      <p:cBhvr>
                                        <p:cTn id="10" dur="1" fill="hold">
                                          <p:stCondLst>
                                            <p:cond delay="499"/>
                                          </p:stCondLst>
                                        </p:cTn>
                                        <p:tgtEl>
                                          <p:spTgt spid="10"/>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childTnLst>
                          </p:cTn>
                        </p:par>
                      </p:childTnLst>
                    </p:cTn>
                  </p:par>
                </p:childTnLst>
              </p:cTn>
              <p:nextCondLst>
                <p:cond evt="onClick" delay="0">
                  <p:tgtEl>
                    <p:spTgt spid="10"/>
                  </p:tgtEl>
                </p:cond>
              </p:nextCondLst>
            </p:seq>
            <p:seq concurrent="1" nextAc="seek">
              <p:cTn id="20" restart="whenNotActive" fill="hold" evtFilter="cancelBubble" nodeType="interactiveSeq">
                <p:stCondLst>
                  <p:cond evt="onClick" delay="0">
                    <p:tgtEl>
                      <p:spTgt spid="45"/>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45"/>
                                        </p:tgtEl>
                                      </p:cBhvr>
                                    </p:animEffect>
                                    <p:set>
                                      <p:cBhvr>
                                        <p:cTn id="25" dur="1" fill="hold">
                                          <p:stCondLst>
                                            <p:cond delay="499"/>
                                          </p:stCondLst>
                                        </p:cTn>
                                        <p:tgtEl>
                                          <p:spTgt spid="45"/>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xit" presetSubtype="0" fill="hold" grpId="1" nodeType="withEffect">
                                  <p:stCondLst>
                                    <p:cond delay="0"/>
                                  </p:stCondLst>
                                  <p:childTnLst>
                                    <p:animEffect transition="out" filter="fade">
                                      <p:cBhvr>
                                        <p:cTn id="30" dur="500"/>
                                        <p:tgtEl>
                                          <p:spTgt spid="27"/>
                                        </p:tgtEl>
                                      </p:cBhvr>
                                    </p:animEffect>
                                    <p:set>
                                      <p:cBhvr>
                                        <p:cTn id="31" dur="1" fill="hold">
                                          <p:stCondLst>
                                            <p:cond delay="499"/>
                                          </p:stCondLst>
                                        </p:cTn>
                                        <p:tgtEl>
                                          <p:spTgt spid="27"/>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72"/>
                                        </p:tgtEl>
                                      </p:cBhvr>
                                    </p:animEffect>
                                    <p:set>
                                      <p:cBhvr>
                                        <p:cTn id="37" dur="1" fill="hold">
                                          <p:stCondLst>
                                            <p:cond delay="499"/>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45"/>
                  </p:tgtEl>
                </p:cond>
              </p:nextCondLst>
            </p:seq>
            <p:seq concurrent="1" nextAc="seek">
              <p:cTn id="38" restart="whenNotActive" fill="hold" evtFilter="cancelBubble" nodeType="interactiveSeq">
                <p:stCondLst>
                  <p:cond evt="onClick" delay="0">
                    <p:tgtEl>
                      <p:spTgt spid="9"/>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xit" presetSubtype="0" fill="hold" nodeType="withEffect">
                                  <p:stCondLst>
                                    <p:cond delay="0"/>
                                  </p:stCondLst>
                                  <p:childTnLst>
                                    <p:animEffect transition="out" filter="fade">
                                      <p:cBhvr>
                                        <p:cTn id="45" dur="500"/>
                                        <p:tgtEl>
                                          <p:spTgt spid="9"/>
                                        </p:tgtEl>
                                      </p:cBhvr>
                                    </p:animEffect>
                                    <p:set>
                                      <p:cBhvr>
                                        <p:cTn id="46" dur="1" fill="hold">
                                          <p:stCondLst>
                                            <p:cond delay="499"/>
                                          </p:stCondLst>
                                        </p:cTn>
                                        <p:tgtEl>
                                          <p:spTgt spid="9"/>
                                        </p:tgtEl>
                                        <p:attrNameLst>
                                          <p:attrName>style.visibility</p:attrName>
                                        </p:attrNameLst>
                                      </p:cBhvr>
                                      <p:to>
                                        <p:strVal val="hidden"/>
                                      </p:to>
                                    </p:se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10" presetClass="entr" presetSubtype="0" fill="hold"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par>
                                <p:cTn id="53" presetID="10" presetClass="entr" presetSubtype="0"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par>
                                <p:cTn id="56" presetID="10" presetClass="entr" presetSubtype="0"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500"/>
                                        <p:tgtEl>
                                          <p:spTgt spid="6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par>
                                <p:cTn id="62" presetID="10" presetClass="entr" presetSubtype="0"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childTnLst>
              </p:cTn>
              <p:nextCondLst>
                <p:cond evt="onClick" delay="0">
                  <p:tgtEl>
                    <p:spTgt spid="9"/>
                  </p:tgtEl>
                </p:cond>
              </p:nextCondLst>
            </p:seq>
            <p:seq concurrent="1" nextAc="seek">
              <p:cTn id="65" restart="whenNotActive" fill="hold" evtFilter="cancelBubble" nodeType="interactiveSeq">
                <p:stCondLst>
                  <p:cond evt="onClick" delay="0">
                    <p:tgtEl>
                      <p:spTgt spid="62"/>
                    </p:tgtEl>
                  </p:cond>
                </p:stCondLst>
                <p:endSync evt="end" delay="0">
                  <p:rtn val="all"/>
                </p:endSync>
                <p:childTnLst>
                  <p:par>
                    <p:cTn id="66" fill="hold">
                      <p:stCondLst>
                        <p:cond delay="0"/>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62"/>
                                        </p:tgtEl>
                                      </p:cBhvr>
                                    </p:animEffect>
                                    <p:set>
                                      <p:cBhvr>
                                        <p:cTn id="70" dur="1" fill="hold">
                                          <p:stCondLst>
                                            <p:cond delay="499"/>
                                          </p:stCondLst>
                                        </p:cTn>
                                        <p:tgtEl>
                                          <p:spTgt spid="62"/>
                                        </p:tgtEl>
                                        <p:attrNameLst>
                                          <p:attrName>style.visibility</p:attrName>
                                        </p:attrNameLst>
                                      </p:cBhvr>
                                      <p:to>
                                        <p:strVal val="hidden"/>
                                      </p:to>
                                    </p:set>
                                  </p:childTnLst>
                                </p:cTn>
                              </p:par>
                              <p:par>
                                <p:cTn id="71" presetID="10" presetClass="entr" presetSubtype="0" fill="hold"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500"/>
                                        <p:tgtEl>
                                          <p:spTgt spid="9"/>
                                        </p:tgtEl>
                                      </p:cBhvr>
                                    </p:animEffect>
                                  </p:childTnLst>
                                </p:cTn>
                              </p:par>
                              <p:par>
                                <p:cTn id="74" presetID="10" presetClass="exit" presetSubtype="0" fill="hold" nodeType="withEffect">
                                  <p:stCondLst>
                                    <p:cond delay="0"/>
                                  </p:stCondLst>
                                  <p:childTnLst>
                                    <p:animEffect transition="out" filter="fade">
                                      <p:cBhvr>
                                        <p:cTn id="75" dur="500"/>
                                        <p:tgtEl>
                                          <p:spTgt spid="44"/>
                                        </p:tgtEl>
                                      </p:cBhvr>
                                    </p:animEffect>
                                    <p:set>
                                      <p:cBhvr>
                                        <p:cTn id="76" dur="1" fill="hold">
                                          <p:stCondLst>
                                            <p:cond delay="499"/>
                                          </p:stCondLst>
                                        </p:cTn>
                                        <p:tgtEl>
                                          <p:spTgt spid="44"/>
                                        </p:tgtEl>
                                        <p:attrNameLst>
                                          <p:attrName>style.visibility</p:attrName>
                                        </p:attrNameLst>
                                      </p:cBhvr>
                                      <p:to>
                                        <p:strVal val="hidden"/>
                                      </p:to>
                                    </p:set>
                                  </p:childTnLst>
                                </p:cTn>
                              </p:par>
                              <p:par>
                                <p:cTn id="77" presetID="10" presetClass="exit" presetSubtype="0" fill="hold" grpId="2" nodeType="withEffect">
                                  <p:stCondLst>
                                    <p:cond delay="0"/>
                                  </p:stCondLst>
                                  <p:childTnLst>
                                    <p:animEffect transition="out" filter="fade">
                                      <p:cBhvr>
                                        <p:cTn id="78" dur="500"/>
                                        <p:tgtEl>
                                          <p:spTgt spid="48"/>
                                        </p:tgtEl>
                                      </p:cBhvr>
                                    </p:animEffect>
                                    <p:set>
                                      <p:cBhvr>
                                        <p:cTn id="79" dur="1" fill="hold">
                                          <p:stCondLst>
                                            <p:cond delay="499"/>
                                          </p:stCondLst>
                                        </p:cTn>
                                        <p:tgtEl>
                                          <p:spTgt spid="48"/>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42"/>
                                        </p:tgtEl>
                                      </p:cBhvr>
                                    </p:animEffect>
                                    <p:set>
                                      <p:cBhvr>
                                        <p:cTn id="82" dur="1" fill="hold">
                                          <p:stCondLst>
                                            <p:cond delay="499"/>
                                          </p:stCondLst>
                                        </p:cTn>
                                        <p:tgtEl>
                                          <p:spTgt spid="42"/>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55"/>
                                        </p:tgtEl>
                                      </p:cBhvr>
                                    </p:animEffect>
                                    <p:set>
                                      <p:cBhvr>
                                        <p:cTn id="85" dur="1" fill="hold">
                                          <p:stCondLst>
                                            <p:cond delay="499"/>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86" restart="whenNotActive" fill="hold" evtFilter="cancelBubble" nodeType="interactiveSeq">
                <p:stCondLst>
                  <p:cond evt="onClick" delay="0">
                    <p:tgtEl>
                      <p:spTgt spid="8"/>
                    </p:tgtEl>
                  </p:cond>
                </p:stCondLst>
                <p:endSync evt="end" delay="0">
                  <p:rtn val="all"/>
                </p:endSync>
                <p:childTnLst>
                  <p:par>
                    <p:cTn id="87" fill="hold">
                      <p:stCondLst>
                        <p:cond delay="0"/>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fade">
                                      <p:cBhvr>
                                        <p:cTn id="91" dur="500"/>
                                        <p:tgtEl>
                                          <p:spTgt spid="53"/>
                                        </p:tgtEl>
                                      </p:cBhvr>
                                    </p:animEffect>
                                  </p:childTnLst>
                                </p:cTn>
                              </p:par>
                              <p:par>
                                <p:cTn id="92" presetID="10" presetClass="exit" presetSubtype="0" fill="hold" nodeType="withEffect">
                                  <p:stCondLst>
                                    <p:cond delay="0"/>
                                  </p:stCondLst>
                                  <p:childTnLst>
                                    <p:animEffect transition="out" filter="fade">
                                      <p:cBhvr>
                                        <p:cTn id="93" dur="500"/>
                                        <p:tgtEl>
                                          <p:spTgt spid="8"/>
                                        </p:tgtEl>
                                      </p:cBhvr>
                                    </p:animEffect>
                                    <p:set>
                                      <p:cBhvr>
                                        <p:cTn id="94" dur="1" fill="hold">
                                          <p:stCondLst>
                                            <p:cond delay="499"/>
                                          </p:stCondLst>
                                        </p:cTn>
                                        <p:tgtEl>
                                          <p:spTgt spid="8"/>
                                        </p:tgtEl>
                                        <p:attrNameLst>
                                          <p:attrName>style.visibility</p:attrName>
                                        </p:attrNameLst>
                                      </p:cBhvr>
                                      <p:to>
                                        <p:strVal val="hidden"/>
                                      </p:to>
                                    </p:set>
                                  </p:childTnLst>
                                </p:cTn>
                              </p:par>
                              <p:par>
                                <p:cTn id="95" presetID="10" presetClass="entr" presetSubtype="0" fill="hold" grpId="0" nodeType="with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10" presetClass="entr" presetSubtype="0" fill="hold" nodeType="with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fade">
                                      <p:cBhvr>
                                        <p:cTn id="100" dur="500"/>
                                        <p:tgtEl>
                                          <p:spTgt spid="69"/>
                                        </p:tgtEl>
                                      </p:cBhvr>
                                    </p:animEffect>
                                  </p:childTnLst>
                                </p:cTn>
                              </p:par>
                              <p:par>
                                <p:cTn id="101" presetID="10" presetClass="entr" presetSubtype="0" fill="hold"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fade">
                                      <p:cBhvr>
                                        <p:cTn id="103" dur="500"/>
                                        <p:tgtEl>
                                          <p:spTgt spid="68"/>
                                        </p:tgtEl>
                                      </p:cBhvr>
                                    </p:animEffect>
                                  </p:childTnLst>
                                </p:cTn>
                              </p:par>
                              <p:par>
                                <p:cTn id="104" presetID="10" presetClass="entr" presetSubtype="0" fill="hold" nodeType="with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500"/>
                                        <p:tgtEl>
                                          <p:spTgt spid="88"/>
                                        </p:tgtEl>
                                      </p:cBhvr>
                                    </p:animEffect>
                                  </p:childTnLst>
                                </p:cTn>
                              </p:par>
                            </p:childTnLst>
                          </p:cTn>
                        </p:par>
                      </p:childTnLst>
                    </p:cTn>
                  </p:par>
                </p:childTnLst>
              </p:cTn>
              <p:nextCondLst>
                <p:cond evt="onClick" delay="0">
                  <p:tgtEl>
                    <p:spTgt spid="8"/>
                  </p:tgtEl>
                </p:cond>
              </p:nextCondLst>
            </p:seq>
            <p:seq concurrent="1" nextAc="seek">
              <p:cTn id="107" restart="whenNotActive" fill="hold" evtFilter="cancelBubble" nodeType="interactiveSeq">
                <p:stCondLst>
                  <p:cond evt="onClick" delay="0">
                    <p:tgtEl>
                      <p:spTgt spid="88"/>
                    </p:tgtEl>
                  </p:cond>
                </p:stCondLst>
                <p:endSync evt="end" delay="0">
                  <p:rtn val="all"/>
                </p:endSync>
                <p:childTnLst>
                  <p:par>
                    <p:cTn id="108" fill="hold">
                      <p:stCondLst>
                        <p:cond delay="0"/>
                      </p:stCondLst>
                      <p:childTnLst>
                        <p:par>
                          <p:cTn id="109" fill="hold">
                            <p:stCondLst>
                              <p:cond delay="0"/>
                            </p:stCondLst>
                            <p:childTnLst>
                              <p:par>
                                <p:cTn id="110" presetID="10" presetClass="exit" presetSubtype="0" fill="hold" nodeType="clickEffect">
                                  <p:stCondLst>
                                    <p:cond delay="0"/>
                                  </p:stCondLst>
                                  <p:childTnLst>
                                    <p:animEffect transition="out" filter="fade">
                                      <p:cBhvr>
                                        <p:cTn id="111" dur="500"/>
                                        <p:tgtEl>
                                          <p:spTgt spid="88"/>
                                        </p:tgtEl>
                                      </p:cBhvr>
                                    </p:animEffect>
                                    <p:set>
                                      <p:cBhvr>
                                        <p:cTn id="112" dur="1" fill="hold">
                                          <p:stCondLst>
                                            <p:cond delay="499"/>
                                          </p:stCondLst>
                                        </p:cTn>
                                        <p:tgtEl>
                                          <p:spTgt spid="88"/>
                                        </p:tgtEl>
                                        <p:attrNameLst>
                                          <p:attrName>style.visibility</p:attrName>
                                        </p:attrNameLst>
                                      </p:cBhvr>
                                      <p:to>
                                        <p:strVal val="hidden"/>
                                      </p:to>
                                    </p:set>
                                  </p:childTnLst>
                                </p:cTn>
                              </p:par>
                              <p:par>
                                <p:cTn id="113" presetID="10" presetClass="entr" presetSubtype="0" fill="hold" nodeType="withEffect">
                                  <p:stCondLst>
                                    <p:cond delay="0"/>
                                  </p:stCondLst>
                                  <p:childTnLst>
                                    <p:set>
                                      <p:cBhvr>
                                        <p:cTn id="114" dur="1" fill="hold">
                                          <p:stCondLst>
                                            <p:cond delay="0"/>
                                          </p:stCondLst>
                                        </p:cTn>
                                        <p:tgtEl>
                                          <p:spTgt spid="8"/>
                                        </p:tgtEl>
                                        <p:attrNameLst>
                                          <p:attrName>style.visibility</p:attrName>
                                        </p:attrNameLst>
                                      </p:cBhvr>
                                      <p:to>
                                        <p:strVal val="visible"/>
                                      </p:to>
                                    </p:set>
                                    <p:animEffect transition="in" filter="fade">
                                      <p:cBhvr>
                                        <p:cTn id="115" dur="500"/>
                                        <p:tgtEl>
                                          <p:spTgt spid="8"/>
                                        </p:tgtEl>
                                      </p:cBhvr>
                                    </p:animEffect>
                                  </p:childTnLst>
                                </p:cTn>
                              </p:par>
                              <p:par>
                                <p:cTn id="116" presetID="10" presetClass="exit" presetSubtype="0" fill="hold" grpId="0" nodeType="withEffect">
                                  <p:stCondLst>
                                    <p:cond delay="0"/>
                                  </p:stCondLst>
                                  <p:childTnLst>
                                    <p:animEffect transition="out" filter="fade">
                                      <p:cBhvr>
                                        <p:cTn id="117" dur="500"/>
                                        <p:tgtEl>
                                          <p:spTgt spid="69"/>
                                        </p:tgtEl>
                                      </p:cBhvr>
                                    </p:animEffect>
                                    <p:set>
                                      <p:cBhvr>
                                        <p:cTn id="118" dur="1" fill="hold">
                                          <p:stCondLst>
                                            <p:cond delay="499"/>
                                          </p:stCondLst>
                                        </p:cTn>
                                        <p:tgtEl>
                                          <p:spTgt spid="69"/>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87"/>
                                        </p:tgtEl>
                                      </p:cBhvr>
                                    </p:animEffect>
                                    <p:set>
                                      <p:cBhvr>
                                        <p:cTn id="121" dur="1" fill="hold">
                                          <p:stCondLst>
                                            <p:cond delay="499"/>
                                          </p:stCondLst>
                                        </p:cTn>
                                        <p:tgtEl>
                                          <p:spTgt spid="87"/>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53"/>
                                        </p:tgtEl>
                                      </p:cBhvr>
                                    </p:animEffect>
                                    <p:set>
                                      <p:cBhvr>
                                        <p:cTn id="124" dur="1" fill="hold">
                                          <p:stCondLst>
                                            <p:cond delay="499"/>
                                          </p:stCondLst>
                                        </p:cTn>
                                        <p:tgtEl>
                                          <p:spTgt spid="53"/>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68"/>
                                        </p:tgtEl>
                                      </p:cBhvr>
                                    </p:animEffect>
                                    <p:set>
                                      <p:cBhvr>
                                        <p:cTn id="127" dur="1" fill="hold">
                                          <p:stCondLst>
                                            <p:cond delay="499"/>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88"/>
                  </p:tgtEl>
                </p:cond>
              </p:nextCondLst>
            </p:seq>
          </p:childTnLst>
        </p:cTn>
      </p:par>
    </p:tnLst>
    <p:bldLst>
      <p:bldP spid="69" grpId="0" animBg="1"/>
      <p:bldP spid="48" grpId="1" animBg="1"/>
      <p:bldP spid="48" grpId="2" animBg="1"/>
      <p:bldP spid="27" grpId="0" animBg="1"/>
      <p:bldP spid="27" grpId="1" animBg="1"/>
      <p:bldP spid="25" grpId="0" animBg="1"/>
      <p:bldP spid="25" grpId="1" animBg="1"/>
      <p:bldP spid="42" grpId="0" animBg="1"/>
      <p:bldP spid="42" grpId="1" animBg="1"/>
      <p:bldP spid="55" grpId="0" animBg="1"/>
      <p:bldP spid="55" grpId="1" animBg="1"/>
      <p:bldP spid="87" grpId="0" animBg="1"/>
      <p:bldP spid="8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1</a:t>
            </a:r>
            <a:endParaRPr lang="de-DE" dirty="0"/>
          </a:p>
        </p:txBody>
      </p:sp>
      <p:sp>
        <p:nvSpPr>
          <p:cNvPr id="3" name="Inhaltsplatzhalter 2"/>
          <p:cNvSpPr>
            <a:spLocks noGrp="1"/>
          </p:cNvSpPr>
          <p:nvPr>
            <p:ph idx="1"/>
          </p:nvPr>
        </p:nvSpPr>
        <p:spPr>
          <a:xfrm>
            <a:off x="6748040" y="1356361"/>
            <a:ext cx="4727397" cy="4664112"/>
          </a:xfrm>
        </p:spPr>
        <p:txBody>
          <a:bodyPr/>
          <a:lstStyle/>
          <a:p>
            <a:pPr marL="0" indent="0">
              <a:buNone/>
            </a:pPr>
            <a:r>
              <a:rPr lang="de-DE" sz="2000" dirty="0"/>
              <a:t>Berechnen Sie die relative und absolute Risikoreduktion für das folgende fiktive </a:t>
            </a:r>
            <a:r>
              <a:rPr lang="de-DE" sz="2000" dirty="0" smtClean="0"/>
              <a:t>Beispiel.</a:t>
            </a:r>
          </a:p>
          <a:p>
            <a:pPr marL="0" indent="0">
              <a:buNone/>
            </a:pPr>
            <a:r>
              <a:rPr lang="de-DE" sz="2000" dirty="0" smtClean="0"/>
              <a:t>Da </a:t>
            </a:r>
            <a:r>
              <a:rPr lang="de-DE" sz="2000" dirty="0"/>
              <a:t>die Gruppengrößen nun unterschiedlich groß sind, können wir die erkrankten Personen nicht mehr einfach ins Verhältnis setzen. Wir müssen daher als Erstes die Ereignisraten berechnen. Die Ereignisrate beschreibt die relative Häufigkeit, in der das Ereignis in einer Gruppe auftritt. In unserem Beispiel sind das die Personen, die ohne beziehungsweise mit Behandlung erkranken.</a:t>
            </a:r>
          </a:p>
          <a:p>
            <a:pPr marL="0" indent="0">
              <a:buNone/>
            </a:pPr>
            <a:r>
              <a:rPr lang="de-DE" dirty="0" smtClean="0"/>
              <a:t/>
            </a:r>
            <a:br>
              <a:rPr lang="de-DE" dirty="0" smtClean="0"/>
            </a:b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3074"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73441" y="992854"/>
            <a:ext cx="4523225" cy="293279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7465" y="4344028"/>
            <a:ext cx="3199522" cy="717613"/>
          </a:xfrm>
          <a:prstGeom prst="rect">
            <a:avLst/>
          </a:prstGeom>
          <a:noFill/>
          <a:extLst>
            <a:ext uri="{909E8E84-426E-40DD-AFC4-6F175D3DCCD1}">
              <a14:hiddenFill xmlns:a14="http://schemas.microsoft.com/office/drawing/2010/main">
                <a:solidFill>
                  <a:srgbClr val="FFFFFF"/>
                </a:solidFill>
              </a14:hiddenFill>
            </a:ext>
          </a:extLst>
        </p:spPr>
      </p:pic>
      <p:sp>
        <p:nvSpPr>
          <p:cNvPr id="22" name="Inhaltsplatzhalter 2"/>
          <p:cNvSpPr txBox="1">
            <a:spLocks/>
          </p:cNvSpPr>
          <p:nvPr/>
        </p:nvSpPr>
        <p:spPr>
          <a:xfrm>
            <a:off x="827465" y="5853037"/>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a:t>
            </a:r>
            <a:r>
              <a:rPr lang="de-DE" sz="1800" u="sng" dirty="0" smtClean="0"/>
              <a:t>mit</a:t>
            </a:r>
            <a:r>
              <a:rPr lang="de-DE" sz="1800" dirty="0" smtClean="0"/>
              <a:t> Behandlung    = 3/75 = 4%</a:t>
            </a:r>
          </a:p>
          <a:p>
            <a:pPr marL="0" indent="0">
              <a:buFont typeface="Arial" panose="020B0604020202020204" pitchFamily="34" charset="0"/>
              <a:buNone/>
            </a:pPr>
            <a:r>
              <a:rPr lang="de-DE" dirty="0" smtClean="0"/>
              <a:t/>
            </a:r>
            <a:br>
              <a:rPr lang="de-DE" dirty="0" smtClean="0"/>
            </a:br>
            <a:endParaRPr lang="de-DE" dirty="0"/>
          </a:p>
        </p:txBody>
      </p:sp>
      <p:sp>
        <p:nvSpPr>
          <p:cNvPr id="21" name="Inhaltsplatzhalter 2"/>
          <p:cNvSpPr txBox="1">
            <a:spLocks/>
          </p:cNvSpPr>
          <p:nvPr/>
        </p:nvSpPr>
        <p:spPr>
          <a:xfrm>
            <a:off x="827465" y="5334351"/>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a:t>
            </a:r>
            <a:r>
              <a:rPr lang="de-DE" sz="1800" u="sng" dirty="0" smtClean="0"/>
              <a:t>ohne</a:t>
            </a:r>
            <a:r>
              <a:rPr lang="de-DE" sz="1800" dirty="0" smtClean="0"/>
              <a:t> Behandlung = 6/85 = 7%</a:t>
            </a:r>
            <a:r>
              <a:rPr lang="de-DE" dirty="0" smtClean="0"/>
              <a:t/>
            </a:r>
            <a:br>
              <a:rPr lang="de-DE" dirty="0" smtClean="0"/>
            </a:br>
            <a:endParaRPr lang="de-DE" dirty="0"/>
          </a:p>
        </p:txBody>
      </p:sp>
      <p:sp>
        <p:nvSpPr>
          <p:cNvPr id="23" name="Lösung anzeigen"/>
          <p:cNvSpPr/>
          <p:nvPr/>
        </p:nvSpPr>
        <p:spPr>
          <a:xfrm>
            <a:off x="5464470" y="5541500"/>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sp>
        <p:nvSpPr>
          <p:cNvPr id="24" name="Rechteck 23"/>
          <p:cNvSpPr/>
          <p:nvPr/>
        </p:nvSpPr>
        <p:spPr>
          <a:xfrm>
            <a:off x="3917934" y="5853037"/>
            <a:ext cx="1010194" cy="407125"/>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6" name="Rechteck 5"/>
          <p:cNvSpPr/>
          <p:nvPr/>
        </p:nvSpPr>
        <p:spPr>
          <a:xfrm>
            <a:off x="3917934" y="5334350"/>
            <a:ext cx="1010194" cy="407125"/>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20" name="Textfeld 19">
            <a:hlinkClick r:id="rId7"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5" name="Gerade Verbindung mit Pfeil 24"/>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3406216"/>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4"/>
                                        </p:tgtEl>
                                      </p:cBhvr>
                                    </p:animEffect>
                                    <p:set>
                                      <p:cBhvr>
                                        <p:cTn id="10" dur="1" fill="hold">
                                          <p:stCondLst>
                                            <p:cond delay="499"/>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24"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1</a:t>
            </a: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Zurück</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2"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3074"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98702" y="822325"/>
            <a:ext cx="3355098" cy="217539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pieren 4"/>
          <p:cNvGrpSpPr/>
          <p:nvPr/>
        </p:nvGrpSpPr>
        <p:grpSpPr>
          <a:xfrm>
            <a:off x="7971120" y="3373232"/>
            <a:ext cx="4605759" cy="925811"/>
            <a:chOff x="6631907" y="822325"/>
            <a:chExt cx="4605759" cy="925811"/>
          </a:xfrm>
        </p:grpSpPr>
        <p:sp>
          <p:nvSpPr>
            <p:cNvPr id="22" name="Inhaltsplatzhalter 2"/>
            <p:cNvSpPr txBox="1">
              <a:spLocks/>
            </p:cNvSpPr>
            <p:nvPr/>
          </p:nvSpPr>
          <p:spPr>
            <a:xfrm>
              <a:off x="6631907" y="1341011"/>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600" dirty="0" smtClean="0"/>
                <a:t>Ereignisrate </a:t>
              </a:r>
              <a:r>
                <a:rPr lang="de-DE" sz="1600" u="sng" dirty="0" smtClean="0"/>
                <a:t>mit</a:t>
              </a:r>
              <a:r>
                <a:rPr lang="de-DE" sz="1600" dirty="0" smtClean="0"/>
                <a:t> Behandlung    = 3/75 = 4%</a:t>
              </a:r>
            </a:p>
            <a:p>
              <a:pPr marL="0" indent="0">
                <a:buFont typeface="Arial" panose="020B0604020202020204" pitchFamily="34" charset="0"/>
                <a:buNone/>
              </a:pPr>
              <a:r>
                <a:rPr lang="de-DE" sz="1600" dirty="0" smtClean="0"/>
                <a:t/>
              </a:r>
              <a:br>
                <a:rPr lang="de-DE" sz="1600" dirty="0" smtClean="0"/>
              </a:br>
              <a:endParaRPr lang="de-DE" sz="1600" dirty="0"/>
            </a:p>
          </p:txBody>
        </p:sp>
        <p:sp>
          <p:nvSpPr>
            <p:cNvPr id="21" name="Inhaltsplatzhalter 2"/>
            <p:cNvSpPr txBox="1">
              <a:spLocks/>
            </p:cNvSpPr>
            <p:nvPr/>
          </p:nvSpPr>
          <p:spPr>
            <a:xfrm>
              <a:off x="6631907" y="822325"/>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600" dirty="0" smtClean="0"/>
                <a:t>Ereignisrate </a:t>
              </a:r>
              <a:r>
                <a:rPr lang="de-DE" sz="1600" u="sng" dirty="0" smtClean="0"/>
                <a:t>ohne</a:t>
              </a:r>
              <a:r>
                <a:rPr lang="de-DE" sz="1600" dirty="0" smtClean="0"/>
                <a:t> Behandlung = 6/85 = 7%</a:t>
              </a:r>
              <a:br>
                <a:rPr lang="de-DE" sz="1600" dirty="0" smtClean="0"/>
              </a:br>
              <a:endParaRPr lang="de-DE" sz="1600" dirty="0"/>
            </a:p>
          </p:txBody>
        </p:sp>
      </p:grpSp>
      <p:sp>
        <p:nvSpPr>
          <p:cNvPr id="23" name="Lösung anzeigen"/>
          <p:cNvSpPr/>
          <p:nvPr/>
        </p:nvSpPr>
        <p:spPr>
          <a:xfrm>
            <a:off x="8223619" y="5958658"/>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sp>
        <p:nvSpPr>
          <p:cNvPr id="25" name="Inhaltsplatzhalter 2"/>
          <p:cNvSpPr>
            <a:spLocks noGrp="1"/>
          </p:cNvSpPr>
          <p:nvPr>
            <p:ph idx="1"/>
          </p:nvPr>
        </p:nvSpPr>
        <p:spPr>
          <a:xfrm>
            <a:off x="838200" y="1448301"/>
            <a:ext cx="4727397" cy="399353"/>
          </a:xfrm>
        </p:spPr>
        <p:txBody>
          <a:bodyPr/>
          <a:lstStyle/>
          <a:p>
            <a:pPr marL="0" indent="0">
              <a:buNone/>
            </a:pPr>
            <a:r>
              <a:rPr lang="de-DE" dirty="0" smtClean="0"/>
              <a:t>Relative Risikoreduktion</a:t>
            </a:r>
            <a:endParaRPr lang="de-DE" dirty="0"/>
          </a:p>
          <a:p>
            <a:pPr marL="0" indent="0">
              <a:buNone/>
            </a:pPr>
            <a:r>
              <a:rPr lang="de-DE" dirty="0" smtClean="0"/>
              <a:t/>
            </a:r>
            <a:br>
              <a:rPr lang="de-DE" dirty="0" smtClean="0"/>
            </a:br>
            <a:endParaRPr lang="de-DE" dirty="0"/>
          </a:p>
        </p:txBody>
      </p:sp>
      <p:pic>
        <p:nvPicPr>
          <p:cNvPr id="4098"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2330" y="2049981"/>
            <a:ext cx="4945722" cy="70463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2330" y="2962009"/>
            <a:ext cx="4945722" cy="704633"/>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p:cNvSpPr/>
          <p:nvPr/>
        </p:nvSpPr>
        <p:spPr>
          <a:xfrm>
            <a:off x="1828800" y="3040692"/>
            <a:ext cx="1906254"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Rechteck 28"/>
          <p:cNvSpPr/>
          <p:nvPr/>
        </p:nvSpPr>
        <p:spPr>
          <a:xfrm>
            <a:off x="1935380" y="3386633"/>
            <a:ext cx="3852672"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0" name="Picture 2" desc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037" r="82047"/>
          <a:stretch/>
        </p:blipFill>
        <p:spPr bwMode="auto">
          <a:xfrm>
            <a:off x="5943600" y="2980157"/>
            <a:ext cx="292608" cy="704633"/>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p:cNvSpPr/>
          <p:nvPr/>
        </p:nvSpPr>
        <p:spPr>
          <a:xfrm>
            <a:off x="6335610" y="3128257"/>
            <a:ext cx="877824" cy="40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1" name="Rechteck 30"/>
          <p:cNvSpPr/>
          <p:nvPr/>
        </p:nvSpPr>
        <p:spPr>
          <a:xfrm>
            <a:off x="4049200" y="3049276"/>
            <a:ext cx="1737539"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2" name="Rechteck 31"/>
          <p:cNvSpPr/>
          <p:nvPr/>
        </p:nvSpPr>
        <p:spPr>
          <a:xfrm>
            <a:off x="3422804" y="3476325"/>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3" name="Rechteck 32"/>
          <p:cNvSpPr/>
          <p:nvPr/>
        </p:nvSpPr>
        <p:spPr>
          <a:xfrm>
            <a:off x="2221782" y="3004303"/>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smtClean="0">
                <a:solidFill>
                  <a:sysClr val="windowText" lastClr="000000"/>
                </a:solidFill>
              </a:rPr>
              <a:t>%</a:t>
            </a:r>
            <a:endParaRPr lang="de-DE" dirty="0">
              <a:solidFill>
                <a:sysClr val="windowText" lastClr="000000"/>
              </a:solidFill>
            </a:endParaRPr>
          </a:p>
        </p:txBody>
      </p:sp>
      <p:sp>
        <p:nvSpPr>
          <p:cNvPr id="34" name="Rechteck 33"/>
          <p:cNvSpPr/>
          <p:nvPr/>
        </p:nvSpPr>
        <p:spPr>
          <a:xfrm>
            <a:off x="4479057" y="3004303"/>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9" name="Textfeld 8"/>
          <p:cNvSpPr txBox="1"/>
          <p:nvPr/>
        </p:nvSpPr>
        <p:spPr>
          <a:xfrm>
            <a:off x="2472158" y="2958429"/>
            <a:ext cx="377072" cy="369332"/>
          </a:xfrm>
          <a:prstGeom prst="rect">
            <a:avLst/>
          </a:prstGeom>
          <a:noFill/>
        </p:spPr>
        <p:txBody>
          <a:bodyPr wrap="square" rtlCol="0">
            <a:spAutoFit/>
          </a:bodyPr>
          <a:lstStyle/>
          <a:p>
            <a:pPr algn="ctr"/>
            <a:r>
              <a:rPr lang="de-DE" dirty="0" smtClean="0"/>
              <a:t>7</a:t>
            </a:r>
            <a:endParaRPr lang="de-DE" dirty="0"/>
          </a:p>
        </p:txBody>
      </p:sp>
      <p:sp>
        <p:nvSpPr>
          <p:cNvPr id="35" name="Textfeld 34"/>
          <p:cNvSpPr txBox="1"/>
          <p:nvPr/>
        </p:nvSpPr>
        <p:spPr>
          <a:xfrm>
            <a:off x="4729433" y="2958429"/>
            <a:ext cx="377072" cy="369332"/>
          </a:xfrm>
          <a:prstGeom prst="rect">
            <a:avLst/>
          </a:prstGeom>
          <a:noFill/>
        </p:spPr>
        <p:txBody>
          <a:bodyPr wrap="square" rtlCol="0">
            <a:spAutoFit/>
          </a:bodyPr>
          <a:lstStyle/>
          <a:p>
            <a:pPr algn="ctr"/>
            <a:r>
              <a:rPr lang="de-DE" dirty="0" smtClean="0"/>
              <a:t>4</a:t>
            </a:r>
            <a:endParaRPr lang="de-DE" dirty="0"/>
          </a:p>
        </p:txBody>
      </p:sp>
      <p:sp>
        <p:nvSpPr>
          <p:cNvPr id="36" name="Textfeld 35"/>
          <p:cNvSpPr txBox="1"/>
          <p:nvPr/>
        </p:nvSpPr>
        <p:spPr>
          <a:xfrm>
            <a:off x="3673180" y="3430451"/>
            <a:ext cx="377072" cy="369332"/>
          </a:xfrm>
          <a:prstGeom prst="rect">
            <a:avLst/>
          </a:prstGeom>
          <a:noFill/>
        </p:spPr>
        <p:txBody>
          <a:bodyPr wrap="square" rtlCol="0">
            <a:spAutoFit/>
          </a:bodyPr>
          <a:lstStyle/>
          <a:p>
            <a:pPr algn="ctr"/>
            <a:r>
              <a:rPr lang="de-DE" dirty="0"/>
              <a:t>7</a:t>
            </a:r>
          </a:p>
        </p:txBody>
      </p:sp>
      <p:sp>
        <p:nvSpPr>
          <p:cNvPr id="37" name="Textfeld 36"/>
          <p:cNvSpPr txBox="1"/>
          <p:nvPr/>
        </p:nvSpPr>
        <p:spPr>
          <a:xfrm>
            <a:off x="6537524" y="3147807"/>
            <a:ext cx="473996" cy="369332"/>
          </a:xfrm>
          <a:prstGeom prst="rect">
            <a:avLst/>
          </a:prstGeom>
          <a:noFill/>
        </p:spPr>
        <p:txBody>
          <a:bodyPr wrap="square" rtlCol="0">
            <a:spAutoFit/>
          </a:bodyPr>
          <a:lstStyle/>
          <a:p>
            <a:pPr algn="ctr"/>
            <a:r>
              <a:rPr lang="de-DE" dirty="0" smtClean="0"/>
              <a:t>43</a:t>
            </a:r>
            <a:endParaRPr lang="de-DE" dirty="0"/>
          </a:p>
        </p:txBody>
      </p:sp>
      <p:sp>
        <p:nvSpPr>
          <p:cNvPr id="38" name="Inhaltsplatzhalter 2"/>
          <p:cNvSpPr txBox="1">
            <a:spLocks/>
          </p:cNvSpPr>
          <p:nvPr/>
        </p:nvSpPr>
        <p:spPr>
          <a:xfrm>
            <a:off x="838199" y="4099366"/>
            <a:ext cx="4727397" cy="3993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Absolute Risikoreduktion</a:t>
            </a:r>
          </a:p>
          <a:p>
            <a:pPr marL="0" indent="0">
              <a:buFont typeface="Arial" panose="020B0604020202020204" pitchFamily="34" charset="0"/>
              <a:buNone/>
            </a:pPr>
            <a:r>
              <a:rPr lang="de-DE" dirty="0" smtClean="0"/>
              <a:t/>
            </a:r>
            <a:br>
              <a:rPr lang="de-DE" dirty="0" smtClean="0"/>
            </a:br>
            <a:endParaRPr lang="de-DE" dirty="0"/>
          </a:p>
        </p:txBody>
      </p:sp>
      <p:pic>
        <p:nvPicPr>
          <p:cNvPr id="4100"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38199" y="4667801"/>
            <a:ext cx="5261468" cy="57529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38199" y="5296768"/>
            <a:ext cx="5261468" cy="575295"/>
          </a:xfrm>
          <a:prstGeom prst="rect">
            <a:avLst/>
          </a:prstGeom>
          <a:noFill/>
          <a:extLst>
            <a:ext uri="{909E8E84-426E-40DD-AFC4-6F175D3DCCD1}">
              <a14:hiddenFill xmlns:a14="http://schemas.microsoft.com/office/drawing/2010/main">
                <a:solidFill>
                  <a:srgbClr val="FFFFFF"/>
                </a:solidFill>
              </a14:hiddenFill>
            </a:ext>
          </a:extLst>
        </p:spPr>
      </p:pic>
      <p:sp>
        <p:nvSpPr>
          <p:cNvPr id="10" name="Rechteck 9"/>
          <p:cNvSpPr/>
          <p:nvPr/>
        </p:nvSpPr>
        <p:spPr>
          <a:xfrm>
            <a:off x="1828800" y="5412178"/>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2" name="Rechteck 41"/>
          <p:cNvSpPr/>
          <p:nvPr/>
        </p:nvSpPr>
        <p:spPr>
          <a:xfrm>
            <a:off x="4155425" y="5366304"/>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3" name="Picture 2" desc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037" r="82047"/>
          <a:stretch/>
        </p:blipFill>
        <p:spPr bwMode="auto">
          <a:xfrm>
            <a:off x="6079593" y="5210257"/>
            <a:ext cx="292608" cy="704633"/>
          </a:xfrm>
          <a:prstGeom prst="rect">
            <a:avLst/>
          </a:prstGeom>
          <a:noFill/>
          <a:extLst>
            <a:ext uri="{909E8E84-426E-40DD-AFC4-6F175D3DCCD1}">
              <a14:hiddenFill xmlns:a14="http://schemas.microsoft.com/office/drawing/2010/main">
                <a:solidFill>
                  <a:srgbClr val="FFFFFF"/>
                </a:solidFill>
              </a14:hiddenFill>
            </a:ext>
          </a:extLst>
        </p:spPr>
      </p:pic>
      <p:sp>
        <p:nvSpPr>
          <p:cNvPr id="44" name="Rechteck 43"/>
          <p:cNvSpPr/>
          <p:nvPr/>
        </p:nvSpPr>
        <p:spPr>
          <a:xfrm>
            <a:off x="6476513" y="5379053"/>
            <a:ext cx="877824" cy="40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5" name="Rechteck 44"/>
          <p:cNvSpPr/>
          <p:nvPr/>
        </p:nvSpPr>
        <p:spPr>
          <a:xfrm>
            <a:off x="2244732" y="544447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6" name="Rechteck 45"/>
          <p:cNvSpPr/>
          <p:nvPr/>
        </p:nvSpPr>
        <p:spPr>
          <a:xfrm>
            <a:off x="4502007" y="544447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7" name="Textfeld 46"/>
          <p:cNvSpPr txBox="1"/>
          <p:nvPr/>
        </p:nvSpPr>
        <p:spPr>
          <a:xfrm>
            <a:off x="2495108" y="5398603"/>
            <a:ext cx="377072" cy="369332"/>
          </a:xfrm>
          <a:prstGeom prst="rect">
            <a:avLst/>
          </a:prstGeom>
          <a:noFill/>
        </p:spPr>
        <p:txBody>
          <a:bodyPr wrap="square" rtlCol="0">
            <a:spAutoFit/>
          </a:bodyPr>
          <a:lstStyle/>
          <a:p>
            <a:pPr algn="ctr"/>
            <a:r>
              <a:rPr lang="de-DE" dirty="0" smtClean="0"/>
              <a:t>7</a:t>
            </a:r>
            <a:endParaRPr lang="de-DE" dirty="0"/>
          </a:p>
        </p:txBody>
      </p:sp>
      <p:sp>
        <p:nvSpPr>
          <p:cNvPr id="48" name="Textfeld 47"/>
          <p:cNvSpPr txBox="1"/>
          <p:nvPr/>
        </p:nvSpPr>
        <p:spPr>
          <a:xfrm>
            <a:off x="4752383" y="5398603"/>
            <a:ext cx="377072" cy="369332"/>
          </a:xfrm>
          <a:prstGeom prst="rect">
            <a:avLst/>
          </a:prstGeom>
          <a:noFill/>
        </p:spPr>
        <p:txBody>
          <a:bodyPr wrap="square" rtlCol="0">
            <a:spAutoFit/>
          </a:bodyPr>
          <a:lstStyle/>
          <a:p>
            <a:pPr algn="ctr"/>
            <a:r>
              <a:rPr lang="de-DE" dirty="0"/>
              <a:t>4</a:t>
            </a:r>
          </a:p>
        </p:txBody>
      </p:sp>
      <p:sp>
        <p:nvSpPr>
          <p:cNvPr id="49" name="Textfeld 48"/>
          <p:cNvSpPr txBox="1"/>
          <p:nvPr/>
        </p:nvSpPr>
        <p:spPr>
          <a:xfrm>
            <a:off x="6726889" y="5398603"/>
            <a:ext cx="377072" cy="369332"/>
          </a:xfrm>
          <a:prstGeom prst="rect">
            <a:avLst/>
          </a:prstGeom>
          <a:noFill/>
        </p:spPr>
        <p:txBody>
          <a:bodyPr wrap="square" rtlCol="0">
            <a:spAutoFit/>
          </a:bodyPr>
          <a:lstStyle/>
          <a:p>
            <a:pPr algn="ctr"/>
            <a:r>
              <a:rPr lang="de-DE" dirty="0" smtClean="0"/>
              <a:t>3</a:t>
            </a:r>
            <a:endParaRPr lang="de-DE" dirty="0"/>
          </a:p>
        </p:txBody>
      </p:sp>
    </p:spTree>
    <p:extLst>
      <p:ext uri="{BB962C8B-B14F-4D97-AF65-F5344CB8AC3E}">
        <p14:creationId xmlns:p14="http://schemas.microsoft.com/office/powerpoint/2010/main" val="351660430"/>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childTnLst>
                    </p:cTn>
                  </p:par>
                </p:childTnLst>
              </p:cTn>
              <p:nextCondLst>
                <p:cond evt="onClick" delay="0">
                  <p:tgtEl>
                    <p:spTgt spid="23"/>
                  </p:tgtEl>
                </p:cond>
              </p:nextCondLst>
            </p:seq>
          </p:childTnLst>
        </p:cTn>
      </p:par>
    </p:tnLst>
    <p:bldLst>
      <p:bldP spid="9" grpId="0"/>
      <p:bldP spid="35" grpId="0"/>
      <p:bldP spid="36" grpId="0"/>
      <p:bldP spid="37"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2</a:t>
            </a:r>
            <a:endParaRPr lang="de-DE"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964684807"/>
              </p:ext>
            </p:extLst>
          </p:nvPr>
        </p:nvGraphicFramePr>
        <p:xfrm>
          <a:off x="838200" y="2063974"/>
          <a:ext cx="8460706" cy="1371600"/>
        </p:xfrm>
        <a:graphic>
          <a:graphicData uri="http://schemas.openxmlformats.org/drawingml/2006/table">
            <a:tbl>
              <a:tblPr/>
              <a:tblGrid>
                <a:gridCol w="2138470">
                  <a:extLst>
                    <a:ext uri="{9D8B030D-6E8A-4147-A177-3AD203B41FA5}">
                      <a16:colId xmlns:a16="http://schemas.microsoft.com/office/drawing/2014/main" val="2599649013"/>
                    </a:ext>
                  </a:extLst>
                </a:gridCol>
                <a:gridCol w="1798098">
                  <a:extLst>
                    <a:ext uri="{9D8B030D-6E8A-4147-A177-3AD203B41FA5}">
                      <a16:colId xmlns:a16="http://schemas.microsoft.com/office/drawing/2014/main" val="656892948"/>
                    </a:ext>
                  </a:extLst>
                </a:gridCol>
                <a:gridCol w="1968284">
                  <a:extLst>
                    <a:ext uri="{9D8B030D-6E8A-4147-A177-3AD203B41FA5}">
                      <a16:colId xmlns:a16="http://schemas.microsoft.com/office/drawing/2014/main" val="299990389"/>
                    </a:ext>
                  </a:extLst>
                </a:gridCol>
                <a:gridCol w="2555854">
                  <a:extLst>
                    <a:ext uri="{9D8B030D-6E8A-4147-A177-3AD203B41FA5}">
                      <a16:colId xmlns:a16="http://schemas.microsoft.com/office/drawing/2014/main" val="2284853825"/>
                    </a:ext>
                  </a:extLst>
                </a:gridCol>
              </a:tblGrid>
              <a:tr h="0">
                <a:tc>
                  <a:txBody>
                    <a:bodyPr/>
                    <a:lstStyle/>
                    <a:p>
                      <a:pPr algn="l" fontAlgn="b"/>
                      <a:r>
                        <a:rPr lang="de-DE" dirty="0">
                          <a:solidFill>
                            <a:srgbClr val="495057"/>
                          </a:solidFill>
                          <a:effectLst/>
                        </a:rPr>
                        <a:t>Gruppe</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erkrankte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nicht erkrankte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Gesamtanzahl untersuchter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extLst>
                  <a:ext uri="{0D108BD9-81ED-4DB2-BD59-A6C34878D82A}">
                    <a16:rowId xmlns:a16="http://schemas.microsoft.com/office/drawing/2014/main" val="2422029878"/>
                  </a:ext>
                </a:extLst>
              </a:tr>
              <a:tr h="0">
                <a:tc>
                  <a:txBody>
                    <a:bodyPr/>
                    <a:lstStyle/>
                    <a:p>
                      <a:pPr algn="l" fontAlgn="t"/>
                      <a:r>
                        <a:rPr lang="de-DE" dirty="0">
                          <a:effectLst/>
                        </a:rPr>
                        <a:t>Kontrollgruppe</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23</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184</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197</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3906810946"/>
                  </a:ext>
                </a:extLst>
              </a:tr>
              <a:tr h="0">
                <a:tc>
                  <a:txBody>
                    <a:bodyPr/>
                    <a:lstStyle/>
                    <a:p>
                      <a:pPr algn="l" fontAlgn="t"/>
                      <a:r>
                        <a:rPr lang="de-DE" dirty="0">
                          <a:effectLst/>
                        </a:rPr>
                        <a:t>Interventionsgruppe</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17</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186</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203</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527226906"/>
                  </a:ext>
                </a:extLst>
              </a:tr>
            </a:tbl>
          </a:graphicData>
        </a:graphic>
      </p:graphicFrame>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6" name="Rechteck 5"/>
          <p:cNvSpPr/>
          <p:nvPr/>
        </p:nvSpPr>
        <p:spPr>
          <a:xfrm>
            <a:off x="838200" y="1461934"/>
            <a:ext cx="10132141" cy="400110"/>
          </a:xfrm>
          <a:prstGeom prst="rect">
            <a:avLst/>
          </a:prstGeom>
        </p:spPr>
        <p:txBody>
          <a:bodyPr wrap="square">
            <a:spAutoFit/>
          </a:bodyPr>
          <a:lstStyle/>
          <a:p>
            <a:r>
              <a:rPr lang="de-DE" sz="2000" dirty="0">
                <a:solidFill>
                  <a:srgbClr val="212529"/>
                </a:solidFill>
              </a:rPr>
              <a:t>Berechnen Sie die relative und absolute Risikoreduktion für das folgende fiktive Beispiel:</a:t>
            </a:r>
            <a:endParaRPr lang="de-DE" sz="2000" dirty="0"/>
          </a:p>
        </p:txBody>
      </p:sp>
      <p:sp>
        <p:nvSpPr>
          <p:cNvPr id="7" name="Rechteck 6"/>
          <p:cNvSpPr/>
          <p:nvPr/>
        </p:nvSpPr>
        <p:spPr>
          <a:xfrm>
            <a:off x="838199" y="3720483"/>
            <a:ext cx="10132141" cy="1015663"/>
          </a:xfrm>
          <a:prstGeom prst="rect">
            <a:avLst/>
          </a:prstGeom>
        </p:spPr>
        <p:txBody>
          <a:bodyPr wrap="square">
            <a:spAutoFit/>
          </a:bodyPr>
          <a:lstStyle/>
          <a:p>
            <a:r>
              <a:rPr lang="de-DE" sz="2000" dirty="0">
                <a:solidFill>
                  <a:srgbClr val="212529"/>
                </a:solidFill>
              </a:rPr>
              <a:t>Statt in einer übersichtlichen Grafik finden Sie die Ergebnisse nun in einer Tabelle. Weiterhin hat sich die Bezeichnung der Gruppen verändert. Die Kontrollgruppe hat keine Behandlung erhalten. Die Interventionsgruppe hat eine Behandlung erhalten.</a:t>
            </a:r>
            <a:endParaRPr lang="de-DE" sz="2000" dirty="0"/>
          </a:p>
        </p:txBody>
      </p:sp>
      <p:sp>
        <p:nvSpPr>
          <p:cNvPr id="21" name="Inhaltsplatzhalter 2"/>
          <p:cNvSpPr txBox="1">
            <a:spLocks/>
          </p:cNvSpPr>
          <p:nvPr/>
        </p:nvSpPr>
        <p:spPr>
          <a:xfrm>
            <a:off x="827465" y="5853037"/>
            <a:ext cx="4797831"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Interventionsgruppe = 17/203 = 8%</a:t>
            </a:r>
          </a:p>
          <a:p>
            <a:pPr marL="0" indent="0">
              <a:buFont typeface="Arial" panose="020B0604020202020204" pitchFamily="34" charset="0"/>
              <a:buNone/>
            </a:pPr>
            <a:r>
              <a:rPr lang="de-DE" dirty="0" smtClean="0"/>
              <a:t/>
            </a:r>
            <a:br>
              <a:rPr lang="de-DE" dirty="0" smtClean="0"/>
            </a:br>
            <a:endParaRPr lang="de-DE" dirty="0"/>
          </a:p>
        </p:txBody>
      </p:sp>
      <p:sp>
        <p:nvSpPr>
          <p:cNvPr id="22" name="Inhaltsplatzhalter 2"/>
          <p:cNvSpPr txBox="1">
            <a:spLocks/>
          </p:cNvSpPr>
          <p:nvPr/>
        </p:nvSpPr>
        <p:spPr>
          <a:xfrm>
            <a:off x="827465" y="5392226"/>
            <a:ext cx="4797831"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Kontrollgruppe           = 23/197 = 12%</a:t>
            </a:r>
            <a:endParaRPr lang="de-DE" dirty="0"/>
          </a:p>
        </p:txBody>
      </p:sp>
      <p:sp>
        <p:nvSpPr>
          <p:cNvPr id="23" name="Lösung anzeigen"/>
          <p:cNvSpPr/>
          <p:nvPr/>
        </p:nvSpPr>
        <p:spPr>
          <a:xfrm>
            <a:off x="8715525" y="5990450"/>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sp>
        <p:nvSpPr>
          <p:cNvPr id="24" name="Rechteck 23"/>
          <p:cNvSpPr/>
          <p:nvPr/>
        </p:nvSpPr>
        <p:spPr>
          <a:xfrm>
            <a:off x="838199" y="4821000"/>
            <a:ext cx="10132141" cy="461665"/>
          </a:xfrm>
          <a:prstGeom prst="rect">
            <a:avLst/>
          </a:prstGeom>
        </p:spPr>
        <p:txBody>
          <a:bodyPr wrap="square">
            <a:spAutoFit/>
          </a:bodyPr>
          <a:lstStyle/>
          <a:p>
            <a:r>
              <a:rPr lang="de-DE" sz="2400" dirty="0" smtClean="0"/>
              <a:t>Ereignisraten</a:t>
            </a:r>
            <a:endParaRPr lang="de-DE" sz="2400" dirty="0"/>
          </a:p>
        </p:txBody>
      </p:sp>
      <p:sp>
        <p:nvSpPr>
          <p:cNvPr id="8" name="Rechteck 7"/>
          <p:cNvSpPr/>
          <p:nvPr/>
        </p:nvSpPr>
        <p:spPr>
          <a:xfrm>
            <a:off x="4206239" y="5347606"/>
            <a:ext cx="1724628" cy="516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25" name="Rechteck 24"/>
          <p:cNvSpPr/>
          <p:nvPr/>
        </p:nvSpPr>
        <p:spPr>
          <a:xfrm>
            <a:off x="4206239" y="5743476"/>
            <a:ext cx="1724628" cy="516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26" name="Formel anzeigen"/>
          <p:cNvSpPr/>
          <p:nvPr/>
        </p:nvSpPr>
        <p:spPr>
          <a:xfrm>
            <a:off x="6460709" y="5984601"/>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grpSp>
        <p:nvGrpSpPr>
          <p:cNvPr id="10" name="Gruppieren 9"/>
          <p:cNvGrpSpPr/>
          <p:nvPr/>
        </p:nvGrpSpPr>
        <p:grpSpPr>
          <a:xfrm>
            <a:off x="7072132" y="4821000"/>
            <a:ext cx="3507129" cy="978351"/>
            <a:chOff x="7072132" y="4821000"/>
            <a:chExt cx="3507129" cy="978351"/>
          </a:xfrm>
        </p:grpSpPr>
        <p:pic>
          <p:nvPicPr>
            <p:cNvPr id="20"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20444" y="4956329"/>
              <a:ext cx="3199522" cy="717613"/>
            </a:xfrm>
            <a:prstGeom prst="rect">
              <a:avLst/>
            </a:prstGeom>
            <a:noFill/>
            <a:extLst>
              <a:ext uri="{909E8E84-426E-40DD-AFC4-6F175D3DCCD1}">
                <a14:hiddenFill xmlns:a14="http://schemas.microsoft.com/office/drawing/2010/main">
                  <a:solidFill>
                    <a:srgbClr val="FFFFFF"/>
                  </a:solidFill>
                </a14:hiddenFill>
              </a:ext>
            </a:extLst>
          </p:spPr>
        </p:pic>
        <p:sp>
          <p:nvSpPr>
            <p:cNvPr id="9" name="Rechteck 8"/>
            <p:cNvSpPr/>
            <p:nvPr/>
          </p:nvSpPr>
          <p:spPr>
            <a:xfrm>
              <a:off x="7072132" y="4821000"/>
              <a:ext cx="3507129" cy="9783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27" name="&quot;Fenster schließen&quot; Button"/>
          <p:cNvGrpSpPr/>
          <p:nvPr/>
        </p:nvGrpSpPr>
        <p:grpSpPr>
          <a:xfrm>
            <a:off x="10375426" y="4821000"/>
            <a:ext cx="203835" cy="206075"/>
            <a:chOff x="10553700" y="2892073"/>
            <a:chExt cx="203835" cy="206075"/>
          </a:xfrm>
        </p:grpSpPr>
        <p:sp>
          <p:nvSpPr>
            <p:cNvPr id="28" name="Rechteck 27"/>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Multiplizieren 28"/>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2" name="Textfeld 31">
            <a:hlinkClick r:id="rId7"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33" name="Gerade Verbindung mit Pfeil 32"/>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5387679"/>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5"/>
                                        </p:tgtEl>
                                      </p:cBhvr>
                                    </p:animEffect>
                                    <p:set>
                                      <p:cBhvr>
                                        <p:cTn id="10" dur="1" fill="hold">
                                          <p:stCondLst>
                                            <p:cond delay="499"/>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3"/>
                  </p:tgtEl>
                </p:cond>
              </p:nextCondLst>
            </p:seq>
            <p:seq concurrent="1" nextAc="seek">
              <p:cTn id="11" restart="whenNotActive" fill="hold" evtFilter="cancelBubble" nodeType="interactiveSeq">
                <p:stCondLst>
                  <p:cond evt="onClick" delay="0">
                    <p:tgtEl>
                      <p:spTgt spid="26"/>
                    </p:tgtEl>
                  </p:cond>
                </p:stCondLst>
                <p:endSync evt="end" delay="0">
                  <p:rtn val="all"/>
                </p:endSync>
                <p:childTnLst>
                  <p:par>
                    <p:cTn id="12" fill="hold">
                      <p:stCondLst>
                        <p:cond delay="0"/>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childTnLst>
              </p:cTn>
              <p:nextCondLst>
                <p:cond evt="onClick" delay="0">
                  <p:tgtEl>
                    <p:spTgt spid="26"/>
                  </p:tgtEl>
                </p:cond>
              </p:nextCondLst>
            </p:seq>
            <p:seq concurrent="1" nextAc="seek">
              <p:cTn id="20" restart="whenNotActive" fill="hold" evtFilter="cancelBubble" nodeType="interactiveSeq">
                <p:stCondLst>
                  <p:cond evt="onClick" delay="0">
                    <p:tgtEl>
                      <p:spTgt spid="27"/>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27"/>
                  </p:tgtEl>
                </p:cond>
              </p:nextCondLst>
            </p:seq>
          </p:childTnLst>
        </p:cTn>
      </p:par>
    </p:tnLst>
    <p:bldLst>
      <p:bldP spid="8" grpId="0"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2</a:t>
            </a: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Zurück</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2"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5" name="Gruppieren 4"/>
          <p:cNvGrpSpPr/>
          <p:nvPr/>
        </p:nvGrpSpPr>
        <p:grpSpPr>
          <a:xfrm>
            <a:off x="7786275" y="2217284"/>
            <a:ext cx="4605759" cy="925811"/>
            <a:chOff x="6631907" y="822325"/>
            <a:chExt cx="4605759" cy="925811"/>
          </a:xfrm>
        </p:grpSpPr>
        <p:sp>
          <p:nvSpPr>
            <p:cNvPr id="22" name="Inhaltsplatzhalter 2"/>
            <p:cNvSpPr txBox="1">
              <a:spLocks/>
            </p:cNvSpPr>
            <p:nvPr/>
          </p:nvSpPr>
          <p:spPr>
            <a:xfrm>
              <a:off x="6631907" y="1341011"/>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600" dirty="0" smtClean="0"/>
                <a:t>Ereignisrate </a:t>
              </a:r>
              <a:r>
                <a:rPr lang="de-DE" sz="1600" u="sng" dirty="0" smtClean="0"/>
                <a:t>mit</a:t>
              </a:r>
              <a:r>
                <a:rPr lang="de-DE" sz="1600" dirty="0" smtClean="0"/>
                <a:t> Behandlung    = 17/203 = 8%</a:t>
              </a:r>
            </a:p>
            <a:p>
              <a:pPr marL="0" indent="0">
                <a:buFont typeface="Arial" panose="020B0604020202020204" pitchFamily="34" charset="0"/>
                <a:buNone/>
              </a:pPr>
              <a:r>
                <a:rPr lang="de-DE" sz="1600" dirty="0" smtClean="0"/>
                <a:t/>
              </a:r>
              <a:br>
                <a:rPr lang="de-DE" sz="1600" dirty="0" smtClean="0"/>
              </a:br>
              <a:endParaRPr lang="de-DE" sz="1600" dirty="0"/>
            </a:p>
          </p:txBody>
        </p:sp>
        <p:sp>
          <p:nvSpPr>
            <p:cNvPr id="21" name="Inhaltsplatzhalter 2"/>
            <p:cNvSpPr txBox="1">
              <a:spLocks/>
            </p:cNvSpPr>
            <p:nvPr/>
          </p:nvSpPr>
          <p:spPr>
            <a:xfrm>
              <a:off x="6631907" y="822325"/>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600" dirty="0" smtClean="0"/>
                <a:t>Ereignisrate </a:t>
              </a:r>
              <a:r>
                <a:rPr lang="de-DE" sz="1600" u="sng" dirty="0" smtClean="0"/>
                <a:t>ohne</a:t>
              </a:r>
              <a:r>
                <a:rPr lang="de-DE" sz="1600" dirty="0" smtClean="0"/>
                <a:t> Behandlung = 23/197 = 12%</a:t>
              </a:r>
              <a:br>
                <a:rPr lang="de-DE" sz="1600" dirty="0" smtClean="0"/>
              </a:br>
              <a:endParaRPr lang="de-DE" sz="1600" dirty="0"/>
            </a:p>
          </p:txBody>
        </p:sp>
      </p:grpSp>
      <p:sp>
        <p:nvSpPr>
          <p:cNvPr id="23" name="Lösung anzeigen"/>
          <p:cNvSpPr/>
          <p:nvPr/>
        </p:nvSpPr>
        <p:spPr>
          <a:xfrm>
            <a:off x="8223619" y="5958658"/>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sp>
        <p:nvSpPr>
          <p:cNvPr id="25" name="Inhaltsplatzhalter 2"/>
          <p:cNvSpPr>
            <a:spLocks noGrp="1"/>
          </p:cNvSpPr>
          <p:nvPr>
            <p:ph idx="1"/>
          </p:nvPr>
        </p:nvSpPr>
        <p:spPr>
          <a:xfrm>
            <a:off x="838200" y="1448301"/>
            <a:ext cx="4727397" cy="399353"/>
          </a:xfrm>
        </p:spPr>
        <p:txBody>
          <a:bodyPr/>
          <a:lstStyle/>
          <a:p>
            <a:pPr marL="0" indent="0">
              <a:buNone/>
            </a:pPr>
            <a:r>
              <a:rPr lang="de-DE" dirty="0" smtClean="0"/>
              <a:t>Relative Risikoreduktion</a:t>
            </a:r>
            <a:endParaRPr lang="de-DE" dirty="0"/>
          </a:p>
          <a:p>
            <a:pPr marL="0" indent="0">
              <a:buNone/>
            </a:pPr>
            <a:r>
              <a:rPr lang="de-DE" dirty="0" smtClean="0"/>
              <a:t/>
            </a:r>
            <a:br>
              <a:rPr lang="de-DE" dirty="0" smtClean="0"/>
            </a:br>
            <a:endParaRPr lang="de-DE" dirty="0"/>
          </a:p>
        </p:txBody>
      </p:sp>
      <p:pic>
        <p:nvPicPr>
          <p:cNvPr id="28"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2330" y="2962009"/>
            <a:ext cx="4945722" cy="704633"/>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p:cNvSpPr/>
          <p:nvPr/>
        </p:nvSpPr>
        <p:spPr>
          <a:xfrm>
            <a:off x="1828800" y="3040692"/>
            <a:ext cx="1906254"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Rechteck 28"/>
          <p:cNvSpPr/>
          <p:nvPr/>
        </p:nvSpPr>
        <p:spPr>
          <a:xfrm>
            <a:off x="1935380" y="3386633"/>
            <a:ext cx="3852672"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0" name="Picture 2" desc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037" r="82047"/>
          <a:stretch/>
        </p:blipFill>
        <p:spPr bwMode="auto">
          <a:xfrm>
            <a:off x="5943600" y="2980157"/>
            <a:ext cx="292608" cy="704633"/>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p:cNvSpPr/>
          <p:nvPr/>
        </p:nvSpPr>
        <p:spPr>
          <a:xfrm>
            <a:off x="6335610" y="3128257"/>
            <a:ext cx="877824" cy="40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1" name="Rechteck 30"/>
          <p:cNvSpPr/>
          <p:nvPr/>
        </p:nvSpPr>
        <p:spPr>
          <a:xfrm>
            <a:off x="4049200" y="3049276"/>
            <a:ext cx="1737539" cy="2737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2" name="Rechteck 31"/>
          <p:cNvSpPr/>
          <p:nvPr/>
        </p:nvSpPr>
        <p:spPr>
          <a:xfrm>
            <a:off x="3422804" y="3476325"/>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3" name="Rechteck 32"/>
          <p:cNvSpPr/>
          <p:nvPr/>
        </p:nvSpPr>
        <p:spPr>
          <a:xfrm>
            <a:off x="2221782" y="3004303"/>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4" name="Rechteck 33"/>
          <p:cNvSpPr/>
          <p:nvPr/>
        </p:nvSpPr>
        <p:spPr>
          <a:xfrm>
            <a:off x="4479057" y="3004303"/>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9" name="Textfeld 8"/>
          <p:cNvSpPr txBox="1"/>
          <p:nvPr/>
        </p:nvSpPr>
        <p:spPr>
          <a:xfrm>
            <a:off x="2439026" y="2958429"/>
            <a:ext cx="443336" cy="369332"/>
          </a:xfrm>
          <a:prstGeom prst="rect">
            <a:avLst/>
          </a:prstGeom>
          <a:noFill/>
        </p:spPr>
        <p:txBody>
          <a:bodyPr wrap="square" rtlCol="0">
            <a:spAutoFit/>
          </a:bodyPr>
          <a:lstStyle/>
          <a:p>
            <a:pPr algn="ctr"/>
            <a:r>
              <a:rPr lang="de-DE" dirty="0" smtClean="0"/>
              <a:t>12</a:t>
            </a:r>
            <a:endParaRPr lang="de-DE" dirty="0"/>
          </a:p>
        </p:txBody>
      </p:sp>
      <p:sp>
        <p:nvSpPr>
          <p:cNvPr id="35" name="Textfeld 34"/>
          <p:cNvSpPr txBox="1"/>
          <p:nvPr/>
        </p:nvSpPr>
        <p:spPr>
          <a:xfrm>
            <a:off x="4729433" y="2958429"/>
            <a:ext cx="377072" cy="369332"/>
          </a:xfrm>
          <a:prstGeom prst="rect">
            <a:avLst/>
          </a:prstGeom>
          <a:noFill/>
        </p:spPr>
        <p:txBody>
          <a:bodyPr wrap="square" rtlCol="0">
            <a:spAutoFit/>
          </a:bodyPr>
          <a:lstStyle/>
          <a:p>
            <a:pPr algn="ctr"/>
            <a:r>
              <a:rPr lang="de-DE" dirty="0"/>
              <a:t>8</a:t>
            </a:r>
          </a:p>
        </p:txBody>
      </p:sp>
      <p:sp>
        <p:nvSpPr>
          <p:cNvPr id="36" name="Textfeld 35"/>
          <p:cNvSpPr txBox="1"/>
          <p:nvPr/>
        </p:nvSpPr>
        <p:spPr>
          <a:xfrm>
            <a:off x="3620594" y="3430451"/>
            <a:ext cx="482245" cy="369332"/>
          </a:xfrm>
          <a:prstGeom prst="rect">
            <a:avLst/>
          </a:prstGeom>
          <a:noFill/>
        </p:spPr>
        <p:txBody>
          <a:bodyPr wrap="square" rtlCol="0">
            <a:spAutoFit/>
          </a:bodyPr>
          <a:lstStyle/>
          <a:p>
            <a:pPr algn="ctr"/>
            <a:r>
              <a:rPr lang="de-DE" dirty="0" smtClean="0"/>
              <a:t>12</a:t>
            </a:r>
            <a:endParaRPr lang="de-DE" dirty="0"/>
          </a:p>
        </p:txBody>
      </p:sp>
      <p:sp>
        <p:nvSpPr>
          <p:cNvPr id="37" name="Textfeld 36"/>
          <p:cNvSpPr txBox="1"/>
          <p:nvPr/>
        </p:nvSpPr>
        <p:spPr>
          <a:xfrm>
            <a:off x="6537524" y="3147807"/>
            <a:ext cx="473996" cy="369332"/>
          </a:xfrm>
          <a:prstGeom prst="rect">
            <a:avLst/>
          </a:prstGeom>
          <a:noFill/>
        </p:spPr>
        <p:txBody>
          <a:bodyPr wrap="square" rtlCol="0">
            <a:spAutoFit/>
          </a:bodyPr>
          <a:lstStyle/>
          <a:p>
            <a:pPr algn="ctr"/>
            <a:r>
              <a:rPr lang="de-DE" dirty="0"/>
              <a:t>3</a:t>
            </a:r>
            <a:r>
              <a:rPr lang="de-DE" dirty="0" smtClean="0"/>
              <a:t>3</a:t>
            </a:r>
            <a:endParaRPr lang="de-DE" dirty="0"/>
          </a:p>
        </p:txBody>
      </p:sp>
      <p:sp>
        <p:nvSpPr>
          <p:cNvPr id="38" name="Inhaltsplatzhalter 2"/>
          <p:cNvSpPr txBox="1">
            <a:spLocks/>
          </p:cNvSpPr>
          <p:nvPr/>
        </p:nvSpPr>
        <p:spPr>
          <a:xfrm>
            <a:off x="838199" y="4099366"/>
            <a:ext cx="4727397" cy="3993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Absolute Risikoreduktion</a:t>
            </a:r>
          </a:p>
          <a:p>
            <a:pPr marL="0" indent="0">
              <a:buFont typeface="Arial" panose="020B0604020202020204" pitchFamily="34" charset="0"/>
              <a:buNone/>
            </a:pPr>
            <a:r>
              <a:rPr lang="de-DE" dirty="0" smtClean="0"/>
              <a:t/>
            </a:r>
            <a:br>
              <a:rPr lang="de-DE" dirty="0" smtClean="0"/>
            </a:br>
            <a:endParaRPr lang="de-DE" dirty="0"/>
          </a:p>
        </p:txBody>
      </p:sp>
      <p:pic>
        <p:nvPicPr>
          <p:cNvPr id="40"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199" y="5296768"/>
            <a:ext cx="5261468" cy="575295"/>
          </a:xfrm>
          <a:prstGeom prst="rect">
            <a:avLst/>
          </a:prstGeom>
          <a:noFill/>
          <a:extLst>
            <a:ext uri="{909E8E84-426E-40DD-AFC4-6F175D3DCCD1}">
              <a14:hiddenFill xmlns:a14="http://schemas.microsoft.com/office/drawing/2010/main">
                <a:solidFill>
                  <a:srgbClr val="FFFFFF"/>
                </a:solidFill>
              </a14:hiddenFill>
            </a:ext>
          </a:extLst>
        </p:spPr>
      </p:pic>
      <p:sp>
        <p:nvSpPr>
          <p:cNvPr id="10" name="Rechteck 9"/>
          <p:cNvSpPr/>
          <p:nvPr/>
        </p:nvSpPr>
        <p:spPr>
          <a:xfrm>
            <a:off x="1828800" y="5412178"/>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2" name="Rechteck 41"/>
          <p:cNvSpPr/>
          <p:nvPr/>
        </p:nvSpPr>
        <p:spPr>
          <a:xfrm>
            <a:off x="4155425" y="5366304"/>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3" name="Picture 2" desc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037" r="82047"/>
          <a:stretch/>
        </p:blipFill>
        <p:spPr bwMode="auto">
          <a:xfrm>
            <a:off x="6079593" y="5210257"/>
            <a:ext cx="292608" cy="704633"/>
          </a:xfrm>
          <a:prstGeom prst="rect">
            <a:avLst/>
          </a:prstGeom>
          <a:noFill/>
          <a:extLst>
            <a:ext uri="{909E8E84-426E-40DD-AFC4-6F175D3DCCD1}">
              <a14:hiddenFill xmlns:a14="http://schemas.microsoft.com/office/drawing/2010/main">
                <a:solidFill>
                  <a:srgbClr val="FFFFFF"/>
                </a:solidFill>
              </a14:hiddenFill>
            </a:ext>
          </a:extLst>
        </p:spPr>
      </p:pic>
      <p:sp>
        <p:nvSpPr>
          <p:cNvPr id="44" name="Rechteck 43"/>
          <p:cNvSpPr/>
          <p:nvPr/>
        </p:nvSpPr>
        <p:spPr>
          <a:xfrm>
            <a:off x="6476513" y="5379053"/>
            <a:ext cx="877824" cy="40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5" name="Rechteck 44"/>
          <p:cNvSpPr/>
          <p:nvPr/>
        </p:nvSpPr>
        <p:spPr>
          <a:xfrm>
            <a:off x="2244732" y="544447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6" name="Rechteck 45"/>
          <p:cNvSpPr/>
          <p:nvPr/>
        </p:nvSpPr>
        <p:spPr>
          <a:xfrm>
            <a:off x="4502007" y="544447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7" name="Textfeld 46"/>
          <p:cNvSpPr txBox="1"/>
          <p:nvPr/>
        </p:nvSpPr>
        <p:spPr>
          <a:xfrm>
            <a:off x="2473451" y="5398603"/>
            <a:ext cx="420386" cy="369332"/>
          </a:xfrm>
          <a:prstGeom prst="rect">
            <a:avLst/>
          </a:prstGeom>
          <a:noFill/>
        </p:spPr>
        <p:txBody>
          <a:bodyPr wrap="square" rtlCol="0">
            <a:spAutoFit/>
          </a:bodyPr>
          <a:lstStyle/>
          <a:p>
            <a:pPr algn="ctr"/>
            <a:r>
              <a:rPr lang="de-DE" dirty="0" smtClean="0"/>
              <a:t>12</a:t>
            </a:r>
            <a:endParaRPr lang="de-DE" dirty="0"/>
          </a:p>
        </p:txBody>
      </p:sp>
      <p:sp>
        <p:nvSpPr>
          <p:cNvPr id="48" name="Textfeld 47"/>
          <p:cNvSpPr txBox="1"/>
          <p:nvPr/>
        </p:nvSpPr>
        <p:spPr>
          <a:xfrm>
            <a:off x="4752383" y="5398603"/>
            <a:ext cx="377072" cy="369332"/>
          </a:xfrm>
          <a:prstGeom prst="rect">
            <a:avLst/>
          </a:prstGeom>
          <a:noFill/>
        </p:spPr>
        <p:txBody>
          <a:bodyPr wrap="square" rtlCol="0">
            <a:spAutoFit/>
          </a:bodyPr>
          <a:lstStyle/>
          <a:p>
            <a:pPr algn="ctr"/>
            <a:r>
              <a:rPr lang="de-DE" dirty="0" smtClean="0"/>
              <a:t>8</a:t>
            </a:r>
            <a:endParaRPr lang="de-DE" dirty="0"/>
          </a:p>
        </p:txBody>
      </p:sp>
      <p:sp>
        <p:nvSpPr>
          <p:cNvPr id="49" name="Textfeld 48"/>
          <p:cNvSpPr txBox="1"/>
          <p:nvPr/>
        </p:nvSpPr>
        <p:spPr>
          <a:xfrm>
            <a:off x="6726889" y="5398603"/>
            <a:ext cx="377072" cy="369332"/>
          </a:xfrm>
          <a:prstGeom prst="rect">
            <a:avLst/>
          </a:prstGeom>
          <a:noFill/>
        </p:spPr>
        <p:txBody>
          <a:bodyPr wrap="square" rtlCol="0">
            <a:spAutoFit/>
          </a:bodyPr>
          <a:lstStyle/>
          <a:p>
            <a:pPr algn="ctr"/>
            <a:r>
              <a:rPr lang="de-DE" dirty="0"/>
              <a:t>4</a:t>
            </a:r>
          </a:p>
        </p:txBody>
      </p:sp>
      <p:pic>
        <p:nvPicPr>
          <p:cNvPr id="3" name="Grafik 2"/>
          <p:cNvPicPr>
            <a:picLocks noChangeAspect="1"/>
          </p:cNvPicPr>
          <p:nvPr/>
        </p:nvPicPr>
        <p:blipFill>
          <a:blip r:embed="rId10"/>
          <a:stretch>
            <a:fillRect/>
          </a:stretch>
        </p:blipFill>
        <p:spPr>
          <a:xfrm>
            <a:off x="6128124" y="947497"/>
            <a:ext cx="5558346" cy="991705"/>
          </a:xfrm>
          <a:prstGeom prst="rect">
            <a:avLst/>
          </a:prstGeom>
          <a:ln>
            <a:solidFill>
              <a:schemeClr val="tx1"/>
            </a:solidFill>
          </a:ln>
        </p:spPr>
      </p:pic>
      <p:sp>
        <p:nvSpPr>
          <p:cNvPr id="51" name="Formel anzeigen RRR"/>
          <p:cNvSpPr/>
          <p:nvPr/>
        </p:nvSpPr>
        <p:spPr>
          <a:xfrm>
            <a:off x="838199" y="2190554"/>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sp>
        <p:nvSpPr>
          <p:cNvPr id="52" name="Formel anzeigen ARR"/>
          <p:cNvSpPr/>
          <p:nvPr/>
        </p:nvSpPr>
        <p:spPr>
          <a:xfrm>
            <a:off x="838199" y="4668897"/>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grpSp>
        <p:nvGrpSpPr>
          <p:cNvPr id="6" name="Gruppieren 5"/>
          <p:cNvGrpSpPr/>
          <p:nvPr/>
        </p:nvGrpSpPr>
        <p:grpSpPr>
          <a:xfrm>
            <a:off x="828689" y="4544593"/>
            <a:ext cx="5495346" cy="698503"/>
            <a:chOff x="840264" y="4544593"/>
            <a:chExt cx="5495346" cy="698503"/>
          </a:xfrm>
        </p:grpSpPr>
        <p:sp>
          <p:nvSpPr>
            <p:cNvPr id="4" name="Rechteck 3"/>
            <p:cNvSpPr/>
            <p:nvPr/>
          </p:nvSpPr>
          <p:spPr>
            <a:xfrm>
              <a:off x="840264" y="4544593"/>
              <a:ext cx="5495346" cy="6985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100"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57203" y="4606197"/>
              <a:ext cx="5261468" cy="575295"/>
            </a:xfrm>
            <a:prstGeom prst="rect">
              <a:avLst/>
            </a:prstGeom>
            <a:noFill/>
            <a:ln w="12700">
              <a:noFill/>
            </a:ln>
            <a:extLst>
              <a:ext uri="{909E8E84-426E-40DD-AFC4-6F175D3DCCD1}">
                <a14:hiddenFill xmlns:a14="http://schemas.microsoft.com/office/drawing/2010/main">
                  <a:solidFill>
                    <a:srgbClr val="FFFFFF"/>
                  </a:solidFill>
                </a14:hiddenFill>
              </a:ext>
            </a:extLst>
          </p:spPr>
        </p:pic>
      </p:grpSp>
      <p:grpSp>
        <p:nvGrpSpPr>
          <p:cNvPr id="11" name="Gruppieren 10"/>
          <p:cNvGrpSpPr/>
          <p:nvPr/>
        </p:nvGrpSpPr>
        <p:grpSpPr>
          <a:xfrm>
            <a:off x="836904" y="2070557"/>
            <a:ext cx="5495346" cy="704633"/>
            <a:chOff x="738346" y="2069987"/>
            <a:chExt cx="5495346" cy="704633"/>
          </a:xfrm>
        </p:grpSpPr>
        <p:sp>
          <p:nvSpPr>
            <p:cNvPr id="59" name="Rechteck 58"/>
            <p:cNvSpPr/>
            <p:nvPr/>
          </p:nvSpPr>
          <p:spPr>
            <a:xfrm>
              <a:off x="738346" y="2073052"/>
              <a:ext cx="5495346" cy="6985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098"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13158" y="2069987"/>
              <a:ext cx="4945722" cy="70463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quot;Fenster schließen&quot; Button RRR"/>
          <p:cNvGrpSpPr/>
          <p:nvPr/>
        </p:nvGrpSpPr>
        <p:grpSpPr>
          <a:xfrm>
            <a:off x="6123842" y="2076566"/>
            <a:ext cx="203835" cy="206075"/>
            <a:chOff x="10553700" y="2892073"/>
            <a:chExt cx="203835" cy="206075"/>
          </a:xfrm>
        </p:grpSpPr>
        <p:sp>
          <p:nvSpPr>
            <p:cNvPr id="54" name="Rechteck 53"/>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5" name="Multiplizieren 54"/>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56" name="&quot;Fenster schließen&quot; Button ARR"/>
          <p:cNvGrpSpPr/>
          <p:nvPr/>
        </p:nvGrpSpPr>
        <p:grpSpPr>
          <a:xfrm>
            <a:off x="6120200" y="4548210"/>
            <a:ext cx="203835" cy="206075"/>
            <a:chOff x="10553700" y="2892073"/>
            <a:chExt cx="203835" cy="206075"/>
          </a:xfrm>
        </p:grpSpPr>
        <p:sp>
          <p:nvSpPr>
            <p:cNvPr id="57" name="Rechteck 56"/>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8" name="Multiplizieren 57"/>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1523036052"/>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childTnLst>
                    </p:cTn>
                  </p:par>
                </p:childTnLst>
              </p:cTn>
              <p:nextCondLst>
                <p:cond evt="onClick" delay="0">
                  <p:tgtEl>
                    <p:spTgt spid="23"/>
                  </p:tgtEl>
                </p:cond>
              </p:nextCondLst>
            </p:seq>
            <p:seq concurrent="1" nextAc="seek">
              <p:cTn id="26" restart="whenNotActive" fill="hold" evtFilter="cancelBubble" nodeType="interactiveSeq">
                <p:stCondLst>
                  <p:cond evt="onClick" delay="0">
                    <p:tgtEl>
                      <p:spTgt spid="51"/>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childTnLst>
                          </p:cTn>
                        </p:par>
                      </p:childTnLst>
                    </p:cTn>
                  </p:par>
                </p:childTnLst>
              </p:cTn>
              <p:nextCondLst>
                <p:cond evt="onClick" delay="0">
                  <p:tgtEl>
                    <p:spTgt spid="51"/>
                  </p:tgtEl>
                </p:cond>
              </p:nextCondLst>
            </p:seq>
            <p:seq concurrent="1" nextAc="seek">
              <p:cTn id="35" restart="whenNotActive" fill="hold" evtFilter="cancelBubble" nodeType="interactiveSeq">
                <p:stCondLst>
                  <p:cond evt="onClick" delay="0">
                    <p:tgtEl>
                      <p:spTgt spid="53"/>
                    </p:tgtEl>
                  </p:cond>
                </p:stCondLst>
                <p:endSync evt="end" delay="0">
                  <p:rtn val="all"/>
                </p:endSync>
                <p:childTnLst>
                  <p:par>
                    <p:cTn id="36" fill="hold">
                      <p:stCondLst>
                        <p:cond delay="0"/>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53"/>
                                        </p:tgtEl>
                                      </p:cBhvr>
                                    </p:animEffect>
                                    <p:set>
                                      <p:cBhvr>
                                        <p:cTn id="40" dur="1" fill="hold">
                                          <p:stCondLst>
                                            <p:cond delay="499"/>
                                          </p:stCondLst>
                                        </p:cTn>
                                        <p:tgtEl>
                                          <p:spTgt spid="5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1"/>
                                        </p:tgtEl>
                                      </p:cBhvr>
                                    </p:animEffect>
                                    <p:set>
                                      <p:cBhvr>
                                        <p:cTn id="43"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53"/>
                  </p:tgtEl>
                </p:cond>
              </p:nextCondLst>
            </p:seq>
            <p:seq concurrent="1" nextAc="seek">
              <p:cTn id="44" restart="whenNotActive" fill="hold" evtFilter="cancelBubble" nodeType="interactiveSeq">
                <p:stCondLst>
                  <p:cond evt="onClick" delay="0">
                    <p:tgtEl>
                      <p:spTgt spid="52"/>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par>
                                <p:cTn id="50" presetID="10" presetClass="entr" presetSubtype="0" fill="hold"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childTnLst>
              </p:cTn>
              <p:nextCondLst>
                <p:cond evt="onClick" delay="0">
                  <p:tgtEl>
                    <p:spTgt spid="52"/>
                  </p:tgtEl>
                </p:cond>
              </p:nextCondLst>
            </p:seq>
            <p:seq concurrent="1" nextAc="seek">
              <p:cTn id="53" restart="whenNotActive" fill="hold" evtFilter="cancelBubble" nodeType="interactiveSeq">
                <p:stCondLst>
                  <p:cond evt="onClick" delay="0">
                    <p:tgtEl>
                      <p:spTgt spid="56"/>
                    </p:tgtEl>
                  </p:cond>
                </p:stCondLst>
                <p:endSync evt="end" delay="0">
                  <p:rtn val="all"/>
                </p:endSync>
                <p:childTnLst>
                  <p:par>
                    <p:cTn id="54" fill="hold">
                      <p:stCondLst>
                        <p:cond delay="0"/>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56"/>
                                        </p:tgtEl>
                                      </p:cBhvr>
                                    </p:animEffect>
                                    <p:set>
                                      <p:cBhvr>
                                        <p:cTn id="58" dur="1" fill="hold">
                                          <p:stCondLst>
                                            <p:cond delay="499"/>
                                          </p:stCondLst>
                                        </p:cTn>
                                        <p:tgtEl>
                                          <p:spTgt spid="56"/>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6"/>
                                        </p:tgtEl>
                                      </p:cBhvr>
                                    </p:animEffect>
                                    <p:set>
                                      <p:cBhvr>
                                        <p:cTn id="61"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56"/>
                  </p:tgtEl>
                </p:cond>
              </p:nextCondLst>
            </p:seq>
          </p:childTnLst>
        </p:cTn>
      </p:par>
    </p:tnLst>
    <p:bldLst>
      <p:bldP spid="9" grpId="0"/>
      <p:bldP spid="35" grpId="0"/>
      <p:bldP spid="36" grpId="0"/>
      <p:bldP spid="37" grpId="0"/>
      <p:bldP spid="47" grpId="0"/>
      <p:bldP spid="48"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3</a:t>
            </a:r>
            <a:endParaRPr lang="de-DE" dirty="0"/>
          </a:p>
        </p:txBody>
      </p:sp>
      <p:sp>
        <p:nvSpPr>
          <p:cNvPr id="3" name="Inhaltsplatzhalter 2"/>
          <p:cNvSpPr>
            <a:spLocks noGrp="1"/>
          </p:cNvSpPr>
          <p:nvPr>
            <p:ph idx="1"/>
          </p:nvPr>
        </p:nvSpPr>
        <p:spPr>
          <a:xfrm>
            <a:off x="3426106" y="1319567"/>
            <a:ext cx="7927694" cy="2299933"/>
          </a:xfrm>
        </p:spPr>
        <p:txBody>
          <a:bodyPr/>
          <a:lstStyle/>
          <a:p>
            <a:pPr marL="0" indent="0">
              <a:buNone/>
            </a:pPr>
            <a:r>
              <a:rPr lang="de-DE" sz="2000" dirty="0"/>
              <a:t>Ein großes Pharmaunternehmen macht für eines </a:t>
            </a:r>
            <a:r>
              <a:rPr lang="de-DE" sz="2000" dirty="0" smtClean="0"/>
              <a:t>seiner </a:t>
            </a:r>
            <a:r>
              <a:rPr lang="de-DE" sz="2000" dirty="0"/>
              <a:t>neuen Medikamente Werbung. </a:t>
            </a:r>
            <a:endParaRPr lang="de-DE" sz="2000" dirty="0" smtClean="0"/>
          </a:p>
          <a:p>
            <a:pPr marL="0" indent="0">
              <a:buNone/>
            </a:pPr>
            <a:r>
              <a:rPr lang="de-DE" sz="2000" dirty="0" smtClean="0"/>
              <a:t>Durch </a:t>
            </a:r>
            <a:r>
              <a:rPr lang="de-DE" sz="2000" dirty="0"/>
              <a:t>das neue Medikament sinkt die Sterblichkeit durch Herz-Kreislauf-Erkrankungen bei Personen mit Herzinsuffizienz (Herzschwäche) um </a:t>
            </a:r>
            <a:r>
              <a:rPr lang="de-DE" sz="2000" b="1" dirty="0" smtClean="0"/>
              <a:t>20%</a:t>
            </a:r>
            <a:r>
              <a:rPr lang="de-DE" sz="2000" dirty="0" smtClean="0"/>
              <a:t>. </a:t>
            </a:r>
          </a:p>
          <a:p>
            <a:pPr marL="0" indent="0">
              <a:buNone/>
            </a:pPr>
            <a:r>
              <a:rPr lang="de-DE" sz="2000" dirty="0" smtClean="0"/>
              <a:t>In </a:t>
            </a:r>
            <a:r>
              <a:rPr lang="de-DE" sz="2000" dirty="0"/>
              <a:t>einer Studie wurde das neue Medikament (Entresto) mit einem bewährten Mittel (Enalapril) verglichen. Dabei kam es zu folgenden Ergebnissen:</a:t>
            </a:r>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Mehr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1026" name="Picture 2" descr="https://www.leitlinie-gesundheitsinformation.de/RiskTool/images/pageUX3/Uebung3Desktop.png"/>
          <p:cNvPicPr>
            <a:picLocks noChangeAspect="1" noChangeArrowheads="1"/>
          </p:cNvPicPr>
          <p:nvPr/>
        </p:nvPicPr>
        <p:blipFill rotWithShape="1">
          <a:blip r:embed="rId9">
            <a:extLst>
              <a:ext uri="{28A0092B-C50C-407E-A947-70E740481C1C}">
                <a14:useLocalDpi xmlns:a14="http://schemas.microsoft.com/office/drawing/2010/main" val="0"/>
              </a:ext>
            </a:extLst>
          </a:blip>
          <a:srcRect l="17204" r="17283"/>
          <a:stretch/>
        </p:blipFill>
        <p:spPr bwMode="auto">
          <a:xfrm>
            <a:off x="655320" y="1449107"/>
            <a:ext cx="2422361" cy="33768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elle 3"/>
          <p:cNvGraphicFramePr>
            <a:graphicFrameLocks noGrp="1"/>
          </p:cNvGraphicFramePr>
          <p:nvPr>
            <p:extLst>
              <p:ext uri="{D42A27DB-BD31-4B8C-83A1-F6EECF244321}">
                <p14:modId xmlns:p14="http://schemas.microsoft.com/office/powerpoint/2010/main" val="945609822"/>
              </p:ext>
            </p:extLst>
          </p:nvPr>
        </p:nvGraphicFramePr>
        <p:xfrm>
          <a:off x="3246400" y="3759141"/>
          <a:ext cx="8540925" cy="1493520"/>
        </p:xfrm>
        <a:graphic>
          <a:graphicData uri="http://schemas.openxmlformats.org/drawingml/2006/table">
            <a:tbl>
              <a:tblPr/>
              <a:tblGrid>
                <a:gridCol w="2286956">
                  <a:extLst>
                    <a:ext uri="{9D8B030D-6E8A-4147-A177-3AD203B41FA5}">
                      <a16:colId xmlns:a16="http://schemas.microsoft.com/office/drawing/2014/main" val="1837593765"/>
                    </a:ext>
                  </a:extLst>
                </a:gridCol>
                <a:gridCol w="2286941">
                  <a:extLst>
                    <a:ext uri="{9D8B030D-6E8A-4147-A177-3AD203B41FA5}">
                      <a16:colId xmlns:a16="http://schemas.microsoft.com/office/drawing/2014/main" val="2605867463"/>
                    </a:ext>
                  </a:extLst>
                </a:gridCol>
                <a:gridCol w="2392871">
                  <a:extLst>
                    <a:ext uri="{9D8B030D-6E8A-4147-A177-3AD203B41FA5}">
                      <a16:colId xmlns:a16="http://schemas.microsoft.com/office/drawing/2014/main" val="2249089582"/>
                    </a:ext>
                  </a:extLst>
                </a:gridCol>
                <a:gridCol w="1574157">
                  <a:extLst>
                    <a:ext uri="{9D8B030D-6E8A-4147-A177-3AD203B41FA5}">
                      <a16:colId xmlns:a16="http://schemas.microsoft.com/office/drawing/2014/main" val="1481381125"/>
                    </a:ext>
                  </a:extLst>
                </a:gridCol>
              </a:tblGrid>
              <a:tr h="0">
                <a:tc>
                  <a:txBody>
                    <a:bodyPr/>
                    <a:lstStyle/>
                    <a:p>
                      <a:endParaRPr lang="de-DE" sz="1600" dirty="0"/>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smtClean="0">
                          <a:solidFill>
                            <a:srgbClr val="495057"/>
                          </a:solidFill>
                          <a:effectLst/>
                          <a:latin typeface="+mn-lt"/>
                          <a:ea typeface="+mn-ea"/>
                          <a:cs typeface="+mn-cs"/>
                        </a:rPr>
                        <a:t>Probanden, </a:t>
                      </a:r>
                      <a:r>
                        <a:rPr lang="de-DE" sz="1600" kern="1200" dirty="0">
                          <a:solidFill>
                            <a:srgbClr val="495057"/>
                          </a:solidFill>
                          <a:effectLst/>
                          <a:latin typeface="+mn-lt"/>
                          <a:ea typeface="+mn-ea"/>
                          <a:cs typeface="+mn-cs"/>
                        </a:rPr>
                        <a:t>die durch ein </a:t>
                      </a:r>
                      <a:r>
                        <a:rPr lang="de-DE" sz="1600" kern="1200" dirty="0" smtClean="0">
                          <a:solidFill>
                            <a:srgbClr val="495057"/>
                          </a:solidFill>
                          <a:effectLst/>
                          <a:latin typeface="+mn-lt"/>
                          <a:ea typeface="+mn-ea"/>
                          <a:cs typeface="+mn-cs"/>
                        </a:rPr>
                        <a:t>kardiovaskuläres </a:t>
                      </a:r>
                      <a:r>
                        <a:rPr lang="de-DE" sz="1600" kern="1200" dirty="0">
                          <a:solidFill>
                            <a:srgbClr val="495057"/>
                          </a:solidFill>
                          <a:effectLst/>
                          <a:latin typeface="+mn-lt"/>
                          <a:ea typeface="+mn-ea"/>
                          <a:cs typeface="+mn-cs"/>
                        </a:rPr>
                        <a:t>Ereignis gestorben sind</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smtClean="0">
                          <a:solidFill>
                            <a:srgbClr val="495057"/>
                          </a:solidFill>
                          <a:effectLst/>
                          <a:latin typeface="+mn-lt"/>
                          <a:ea typeface="+mn-ea"/>
                          <a:cs typeface="+mn-cs"/>
                        </a:rPr>
                        <a:t>Probanden, </a:t>
                      </a:r>
                      <a:r>
                        <a:rPr lang="de-DE" sz="1600" kern="1200" dirty="0">
                          <a:solidFill>
                            <a:srgbClr val="495057"/>
                          </a:solidFill>
                          <a:effectLst/>
                          <a:latin typeface="+mn-lt"/>
                          <a:ea typeface="+mn-ea"/>
                          <a:cs typeface="+mn-cs"/>
                        </a:rPr>
                        <a:t>die nicht durch ein kardiovaskuläres Ereignis gestorben sind</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a:solidFill>
                            <a:srgbClr val="495057"/>
                          </a:solidFill>
                          <a:effectLst/>
                          <a:latin typeface="+mn-lt"/>
                          <a:ea typeface="+mn-ea"/>
                          <a:cs typeface="+mn-cs"/>
                        </a:rPr>
                        <a:t>Gesamtanzahl der Probanden</a:t>
                      </a:r>
                    </a:p>
                  </a:txBody>
                  <a:tcPr>
                    <a:lnL>
                      <a:noFill/>
                    </a:lnL>
                    <a:lnR w="12700" cmpd="sng">
                      <a:noFill/>
                      <a:prstDash val="solid"/>
                    </a:lnR>
                    <a:lnT w="12700" cmpd="sng">
                      <a:noFill/>
                      <a:prstDash val="solid"/>
                    </a:lnT>
                    <a:lnB w="762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7576376"/>
                  </a:ext>
                </a:extLst>
              </a:tr>
              <a:tr h="0">
                <a:tc>
                  <a:txBody>
                    <a:bodyPr/>
                    <a:lstStyle/>
                    <a:p>
                      <a:pPr fontAlgn="t"/>
                      <a:r>
                        <a:rPr lang="de-DE" sz="1600" dirty="0">
                          <a:effectLst/>
                        </a:rPr>
                        <a:t>Behandlung mit Entresto</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558 Probanden</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3629 Probanden</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4187 Probanden</a:t>
                      </a:r>
                    </a:p>
                  </a:txBody>
                  <a:tcPr>
                    <a:lnL>
                      <a:noFill/>
                    </a:lnL>
                    <a:lnR>
                      <a:noFill/>
                    </a:lnR>
                    <a:lnT w="7620" cap="flat" cmpd="sng" algn="ctr">
                      <a:noFill/>
                      <a:prstDash val="solid"/>
                      <a:round/>
                      <a:headEnd type="none" w="med" len="med"/>
                      <a:tailEnd type="none" w="med" len="med"/>
                    </a:lnT>
                    <a:lnB w="7620" cap="flat" cmpd="sng" algn="ctr">
                      <a:solidFill>
                        <a:srgbClr val="DEE2E6"/>
                      </a:solidFill>
                      <a:prstDash val="solid"/>
                      <a:round/>
                      <a:headEnd type="none" w="med" len="med"/>
                      <a:tailEnd type="none" w="med" len="med"/>
                    </a:lnB>
                  </a:tcPr>
                </a:tc>
                <a:extLst>
                  <a:ext uri="{0D108BD9-81ED-4DB2-BD59-A6C34878D82A}">
                    <a16:rowId xmlns:a16="http://schemas.microsoft.com/office/drawing/2014/main" val="1813993867"/>
                  </a:ext>
                </a:extLst>
              </a:tr>
              <a:tr h="0">
                <a:tc>
                  <a:txBody>
                    <a:bodyPr/>
                    <a:lstStyle/>
                    <a:p>
                      <a:pPr fontAlgn="t"/>
                      <a:r>
                        <a:rPr lang="de-DE" sz="1600" dirty="0">
                          <a:effectLst/>
                        </a:rPr>
                        <a:t>Behandlung mit Enalapril</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693 Probanden</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3519 Probanden</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4212 Probanden</a:t>
                      </a:r>
                    </a:p>
                  </a:txBody>
                  <a:tcPr>
                    <a:lnL>
                      <a:noFill/>
                    </a:lnL>
                    <a:lnR>
                      <a:noFill/>
                    </a:lnR>
                    <a:lnT w="7620" cap="flat" cmpd="sng" algn="ctr">
                      <a:solidFill>
                        <a:srgbClr val="DEE2E6"/>
                      </a:solidFill>
                      <a:prstDash val="solid"/>
                      <a:round/>
                      <a:headEnd type="none" w="med" len="med"/>
                      <a:tailEnd type="none" w="med" len="med"/>
                    </a:lnT>
                    <a:lnB>
                      <a:noFill/>
                    </a:lnB>
                  </a:tcPr>
                </a:tc>
                <a:extLst>
                  <a:ext uri="{0D108BD9-81ED-4DB2-BD59-A6C34878D82A}">
                    <a16:rowId xmlns:a16="http://schemas.microsoft.com/office/drawing/2014/main" val="2577756960"/>
                  </a:ext>
                </a:extLst>
              </a:tr>
            </a:tbl>
          </a:graphicData>
        </a:graphic>
      </p:graphicFrame>
      <p:sp>
        <p:nvSpPr>
          <p:cNvPr id="6" name="Rechteck 5"/>
          <p:cNvSpPr/>
          <p:nvPr/>
        </p:nvSpPr>
        <p:spPr>
          <a:xfrm>
            <a:off x="655320" y="5515795"/>
            <a:ext cx="11308080" cy="400110"/>
          </a:xfrm>
          <a:prstGeom prst="rect">
            <a:avLst/>
          </a:prstGeom>
        </p:spPr>
        <p:txBody>
          <a:bodyPr wrap="square">
            <a:spAutoFit/>
          </a:bodyPr>
          <a:lstStyle/>
          <a:p>
            <a:r>
              <a:rPr lang="de-DE" sz="2000" dirty="0">
                <a:solidFill>
                  <a:srgbClr val="212529"/>
                </a:solidFill>
              </a:rPr>
              <a:t>Bestimmt ahnen Sie es bereits: Bei den angegebenen </a:t>
            </a:r>
            <a:r>
              <a:rPr lang="de-DE" sz="2000" b="1" dirty="0">
                <a:solidFill>
                  <a:srgbClr val="212529"/>
                </a:solidFill>
              </a:rPr>
              <a:t>20% </a:t>
            </a:r>
            <a:r>
              <a:rPr lang="de-DE" sz="2000" dirty="0">
                <a:solidFill>
                  <a:srgbClr val="212529"/>
                </a:solidFill>
              </a:rPr>
              <a:t>handelt es sich um die relative Risikoreduktion.</a:t>
            </a:r>
            <a:r>
              <a:rPr lang="de-DE" sz="2000" dirty="0"/>
              <a:t> </a:t>
            </a:r>
          </a:p>
        </p:txBody>
      </p:sp>
      <p:sp>
        <p:nvSpPr>
          <p:cNvPr id="22" name="Textfeld 21">
            <a:hlinkClick r:id="rId7"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3" name="Gerade Verbindung mit Pfeil 22"/>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328286"/>
      </p:ext>
    </p:extLst>
  </p:cSld>
  <p:clrMapOvr>
    <a:masterClrMapping/>
  </p:clrMapOvr>
  <p:transition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3</a:t>
            </a: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Zurück</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2"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0" name="Inhaltsplatzhalter 2"/>
          <p:cNvSpPr txBox="1">
            <a:spLocks/>
          </p:cNvSpPr>
          <p:nvPr/>
        </p:nvSpPr>
        <p:spPr>
          <a:xfrm>
            <a:off x="828689" y="3699495"/>
            <a:ext cx="4797831"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Entresto = 558/4187 = 13%</a:t>
            </a:r>
            <a:r>
              <a:rPr lang="de-DE" dirty="0" smtClean="0"/>
              <a:t/>
            </a:r>
            <a:br>
              <a:rPr lang="de-DE" dirty="0" smtClean="0"/>
            </a:br>
            <a:endParaRPr lang="de-DE" dirty="0"/>
          </a:p>
        </p:txBody>
      </p:sp>
      <p:sp>
        <p:nvSpPr>
          <p:cNvPr id="21" name="Inhaltsplatzhalter 2"/>
          <p:cNvSpPr txBox="1">
            <a:spLocks/>
          </p:cNvSpPr>
          <p:nvPr/>
        </p:nvSpPr>
        <p:spPr>
          <a:xfrm>
            <a:off x="828689" y="3238684"/>
            <a:ext cx="5013415"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Ereignisrate Enalapril = 693/4212 = 16%</a:t>
            </a:r>
            <a:endParaRPr lang="de-DE" dirty="0"/>
          </a:p>
        </p:txBody>
      </p:sp>
      <p:sp>
        <p:nvSpPr>
          <p:cNvPr id="22" name="Lösung anzeigen"/>
          <p:cNvSpPr/>
          <p:nvPr/>
        </p:nvSpPr>
        <p:spPr>
          <a:xfrm>
            <a:off x="9553724" y="3671392"/>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sp>
        <p:nvSpPr>
          <p:cNvPr id="23" name="Rechteck 22"/>
          <p:cNvSpPr/>
          <p:nvPr/>
        </p:nvSpPr>
        <p:spPr>
          <a:xfrm>
            <a:off x="3021731" y="3172185"/>
            <a:ext cx="1730651" cy="516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24" name="Rechteck 23"/>
          <p:cNvSpPr/>
          <p:nvPr/>
        </p:nvSpPr>
        <p:spPr>
          <a:xfrm>
            <a:off x="3021731" y="3568055"/>
            <a:ext cx="1730651" cy="516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ysClr val="windowText" lastClr="000000"/>
                </a:solidFill>
              </a:rPr>
              <a:t>…</a:t>
            </a:r>
            <a:endParaRPr lang="de-DE" dirty="0">
              <a:solidFill>
                <a:sysClr val="windowText" lastClr="000000"/>
              </a:solidFill>
            </a:endParaRPr>
          </a:p>
        </p:txBody>
      </p:sp>
      <p:sp>
        <p:nvSpPr>
          <p:cNvPr id="25" name="Formel anzeigen"/>
          <p:cNvSpPr/>
          <p:nvPr/>
        </p:nvSpPr>
        <p:spPr>
          <a:xfrm>
            <a:off x="6699514" y="3671392"/>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grpSp>
        <p:nvGrpSpPr>
          <p:cNvPr id="26" name="Gruppieren 25"/>
          <p:cNvGrpSpPr/>
          <p:nvPr/>
        </p:nvGrpSpPr>
        <p:grpSpPr>
          <a:xfrm>
            <a:off x="5414937" y="3172185"/>
            <a:ext cx="3507129" cy="978351"/>
            <a:chOff x="7072132" y="4821000"/>
            <a:chExt cx="3507129" cy="978351"/>
          </a:xfrm>
        </p:grpSpPr>
        <p:sp>
          <p:nvSpPr>
            <p:cNvPr id="28" name="Rechteck 27"/>
            <p:cNvSpPr/>
            <p:nvPr/>
          </p:nvSpPr>
          <p:spPr>
            <a:xfrm>
              <a:off x="7072132" y="4821000"/>
              <a:ext cx="3507129" cy="97835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7" name="Picture 4"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20444" y="4956329"/>
              <a:ext cx="3199522" cy="7176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quot;Fenster schließen&quot; Button"/>
          <p:cNvGrpSpPr/>
          <p:nvPr/>
        </p:nvGrpSpPr>
        <p:grpSpPr>
          <a:xfrm>
            <a:off x="8718231" y="3172185"/>
            <a:ext cx="203835" cy="206075"/>
            <a:chOff x="10553700" y="2892073"/>
            <a:chExt cx="203835" cy="206075"/>
          </a:xfrm>
        </p:grpSpPr>
        <p:sp>
          <p:nvSpPr>
            <p:cNvPr id="30" name="Rechteck 29"/>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Multiplizieren 30"/>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32" name="Lösung anzeigen"/>
          <p:cNvSpPr/>
          <p:nvPr/>
        </p:nvSpPr>
        <p:spPr>
          <a:xfrm>
            <a:off x="8510330" y="5989565"/>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Lösung anzeigen</a:t>
            </a:r>
            <a:endParaRPr lang="de-DE" sz="2000" dirty="0">
              <a:solidFill>
                <a:schemeClr val="tx1"/>
              </a:solidFill>
            </a:endParaRPr>
          </a:p>
        </p:txBody>
      </p:sp>
      <p:pic>
        <p:nvPicPr>
          <p:cNvPr id="33"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199" y="5891128"/>
            <a:ext cx="5261468" cy="575295"/>
          </a:xfrm>
          <a:prstGeom prst="rect">
            <a:avLst/>
          </a:prstGeom>
          <a:noFill/>
          <a:extLst>
            <a:ext uri="{909E8E84-426E-40DD-AFC4-6F175D3DCCD1}">
              <a14:hiddenFill xmlns:a14="http://schemas.microsoft.com/office/drawing/2010/main">
                <a:solidFill>
                  <a:srgbClr val="FFFFFF"/>
                </a:solidFill>
              </a14:hiddenFill>
            </a:ext>
          </a:extLst>
        </p:spPr>
      </p:pic>
      <p:sp>
        <p:nvSpPr>
          <p:cNvPr id="34" name="Rechteck 33"/>
          <p:cNvSpPr/>
          <p:nvPr/>
        </p:nvSpPr>
        <p:spPr>
          <a:xfrm>
            <a:off x="1828800" y="6006538"/>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5" name="Rechteck 34"/>
          <p:cNvSpPr/>
          <p:nvPr/>
        </p:nvSpPr>
        <p:spPr>
          <a:xfrm>
            <a:off x="4155425" y="5960664"/>
            <a:ext cx="2031864" cy="300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6" name="Picture 2" desc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2037" r="82047"/>
          <a:stretch/>
        </p:blipFill>
        <p:spPr bwMode="auto">
          <a:xfrm>
            <a:off x="6079593" y="5804617"/>
            <a:ext cx="292608" cy="704633"/>
          </a:xfrm>
          <a:prstGeom prst="rect">
            <a:avLst/>
          </a:prstGeom>
          <a:noFill/>
          <a:extLst>
            <a:ext uri="{909E8E84-426E-40DD-AFC4-6F175D3DCCD1}">
              <a14:hiddenFill xmlns:a14="http://schemas.microsoft.com/office/drawing/2010/main">
                <a:solidFill>
                  <a:srgbClr val="FFFFFF"/>
                </a:solidFill>
              </a14:hiddenFill>
            </a:ext>
          </a:extLst>
        </p:spPr>
      </p:pic>
      <p:sp>
        <p:nvSpPr>
          <p:cNvPr id="37" name="Rechteck 36"/>
          <p:cNvSpPr/>
          <p:nvPr/>
        </p:nvSpPr>
        <p:spPr>
          <a:xfrm>
            <a:off x="6476513" y="5973413"/>
            <a:ext cx="877824" cy="40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8" name="Rechteck 37"/>
          <p:cNvSpPr/>
          <p:nvPr/>
        </p:nvSpPr>
        <p:spPr>
          <a:xfrm>
            <a:off x="2244732" y="603883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39" name="Rechteck 38"/>
          <p:cNvSpPr/>
          <p:nvPr/>
        </p:nvSpPr>
        <p:spPr>
          <a:xfrm>
            <a:off x="4502007" y="6038837"/>
            <a:ext cx="877824" cy="2775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ysClr val="windowText" lastClr="000000"/>
                </a:solidFill>
              </a:rPr>
              <a:t>%</a:t>
            </a:r>
          </a:p>
        </p:txBody>
      </p:sp>
      <p:sp>
        <p:nvSpPr>
          <p:cNvPr id="40" name="Textfeld 39"/>
          <p:cNvSpPr txBox="1"/>
          <p:nvPr/>
        </p:nvSpPr>
        <p:spPr>
          <a:xfrm>
            <a:off x="2473451" y="5992963"/>
            <a:ext cx="420386" cy="369332"/>
          </a:xfrm>
          <a:prstGeom prst="rect">
            <a:avLst/>
          </a:prstGeom>
          <a:noFill/>
        </p:spPr>
        <p:txBody>
          <a:bodyPr wrap="square" rtlCol="0">
            <a:spAutoFit/>
          </a:bodyPr>
          <a:lstStyle/>
          <a:p>
            <a:pPr algn="ctr"/>
            <a:r>
              <a:rPr lang="de-DE" dirty="0" smtClean="0"/>
              <a:t>16</a:t>
            </a:r>
            <a:endParaRPr lang="de-DE" dirty="0"/>
          </a:p>
        </p:txBody>
      </p:sp>
      <p:sp>
        <p:nvSpPr>
          <p:cNvPr id="41" name="Textfeld 40"/>
          <p:cNvSpPr txBox="1"/>
          <p:nvPr/>
        </p:nvSpPr>
        <p:spPr>
          <a:xfrm>
            <a:off x="4721548" y="5992963"/>
            <a:ext cx="438742" cy="369332"/>
          </a:xfrm>
          <a:prstGeom prst="rect">
            <a:avLst/>
          </a:prstGeom>
          <a:noFill/>
        </p:spPr>
        <p:txBody>
          <a:bodyPr wrap="square" rtlCol="0">
            <a:spAutoFit/>
          </a:bodyPr>
          <a:lstStyle/>
          <a:p>
            <a:pPr algn="ctr"/>
            <a:r>
              <a:rPr lang="de-DE" dirty="0" smtClean="0"/>
              <a:t>13</a:t>
            </a:r>
            <a:endParaRPr lang="de-DE" dirty="0"/>
          </a:p>
        </p:txBody>
      </p:sp>
      <p:sp>
        <p:nvSpPr>
          <p:cNvPr id="42" name="Textfeld 41"/>
          <p:cNvSpPr txBox="1"/>
          <p:nvPr/>
        </p:nvSpPr>
        <p:spPr>
          <a:xfrm>
            <a:off x="6726889" y="5992963"/>
            <a:ext cx="377072" cy="369332"/>
          </a:xfrm>
          <a:prstGeom prst="rect">
            <a:avLst/>
          </a:prstGeom>
          <a:noFill/>
        </p:spPr>
        <p:txBody>
          <a:bodyPr wrap="square" rtlCol="0">
            <a:spAutoFit/>
          </a:bodyPr>
          <a:lstStyle/>
          <a:p>
            <a:pPr algn="ctr"/>
            <a:r>
              <a:rPr lang="de-DE" dirty="0"/>
              <a:t>3</a:t>
            </a:r>
          </a:p>
        </p:txBody>
      </p:sp>
      <p:sp>
        <p:nvSpPr>
          <p:cNvPr id="43" name="Formel anzeigen ARR"/>
          <p:cNvSpPr/>
          <p:nvPr/>
        </p:nvSpPr>
        <p:spPr>
          <a:xfrm>
            <a:off x="838199" y="5168007"/>
            <a:ext cx="2086787" cy="478972"/>
          </a:xfrm>
          <a:prstGeom prst="roundRect">
            <a:avLst/>
          </a:prstGeom>
          <a:solidFill>
            <a:srgbClr val="F9E4DC"/>
          </a:solidFill>
          <a:ln>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rPr>
              <a:t>Formel anzeigen</a:t>
            </a:r>
            <a:endParaRPr lang="de-DE" sz="2000" dirty="0">
              <a:solidFill>
                <a:schemeClr val="tx1"/>
              </a:solidFill>
            </a:endParaRPr>
          </a:p>
        </p:txBody>
      </p:sp>
      <p:grpSp>
        <p:nvGrpSpPr>
          <p:cNvPr id="6" name="ARR Formel"/>
          <p:cNvGrpSpPr/>
          <p:nvPr/>
        </p:nvGrpSpPr>
        <p:grpSpPr>
          <a:xfrm>
            <a:off x="828689" y="5059306"/>
            <a:ext cx="5495346" cy="698503"/>
            <a:chOff x="828689" y="5059306"/>
            <a:chExt cx="5495346" cy="698503"/>
          </a:xfrm>
        </p:grpSpPr>
        <p:sp>
          <p:nvSpPr>
            <p:cNvPr id="45" name="Rechteck 44"/>
            <p:cNvSpPr/>
            <p:nvPr/>
          </p:nvSpPr>
          <p:spPr>
            <a:xfrm>
              <a:off x="828689" y="5059306"/>
              <a:ext cx="5495346" cy="6985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028" name="Picture 4" desc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43638" y="5078582"/>
              <a:ext cx="5065448" cy="6599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quot;Fenster schließen&quot; Button ARR"/>
          <p:cNvGrpSpPr/>
          <p:nvPr/>
        </p:nvGrpSpPr>
        <p:grpSpPr>
          <a:xfrm>
            <a:off x="6118652" y="5059306"/>
            <a:ext cx="203835" cy="206075"/>
            <a:chOff x="10553700" y="2892073"/>
            <a:chExt cx="203835" cy="206075"/>
          </a:xfrm>
        </p:grpSpPr>
        <p:sp>
          <p:nvSpPr>
            <p:cNvPr id="48" name="Rechteck 47"/>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9" name="Multiplizieren 48"/>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50" name="Rechteck 49"/>
          <p:cNvSpPr/>
          <p:nvPr/>
        </p:nvSpPr>
        <p:spPr>
          <a:xfrm>
            <a:off x="838199" y="1424827"/>
            <a:ext cx="3133726" cy="1323439"/>
          </a:xfrm>
          <a:prstGeom prst="rect">
            <a:avLst/>
          </a:prstGeom>
        </p:spPr>
        <p:txBody>
          <a:bodyPr wrap="square">
            <a:spAutoFit/>
          </a:bodyPr>
          <a:lstStyle/>
          <a:p>
            <a:pPr algn="just"/>
            <a:r>
              <a:rPr lang="de-DE" sz="2000" dirty="0" smtClean="0">
                <a:solidFill>
                  <a:srgbClr val="212529"/>
                </a:solidFill>
              </a:rPr>
              <a:t>Berechnen </a:t>
            </a:r>
            <a:r>
              <a:rPr lang="de-DE" sz="2000" dirty="0">
                <a:solidFill>
                  <a:srgbClr val="212529"/>
                </a:solidFill>
              </a:rPr>
              <a:t>Sie aus den tabellarischen Angaben die absolute Risikoreduktion. Was fällt Ihnen auf</a:t>
            </a:r>
            <a:r>
              <a:rPr lang="de-DE" sz="2000" dirty="0" smtClean="0">
                <a:solidFill>
                  <a:srgbClr val="212529"/>
                </a:solidFill>
              </a:rPr>
              <a:t>?</a:t>
            </a:r>
            <a:endParaRPr lang="de-DE" sz="2000" dirty="0"/>
          </a:p>
        </p:txBody>
      </p:sp>
      <p:sp>
        <p:nvSpPr>
          <p:cNvPr id="51" name="Rechteck 50"/>
          <p:cNvSpPr/>
          <p:nvPr/>
        </p:nvSpPr>
        <p:spPr>
          <a:xfrm>
            <a:off x="838199" y="4381869"/>
            <a:ext cx="4152886" cy="461665"/>
          </a:xfrm>
          <a:prstGeom prst="rect">
            <a:avLst/>
          </a:prstGeom>
        </p:spPr>
        <p:txBody>
          <a:bodyPr wrap="square">
            <a:spAutoFit/>
          </a:bodyPr>
          <a:lstStyle/>
          <a:p>
            <a:pPr algn="just"/>
            <a:r>
              <a:rPr lang="de-DE" sz="2400" dirty="0" smtClean="0">
                <a:solidFill>
                  <a:srgbClr val="212529"/>
                </a:solidFill>
              </a:rPr>
              <a:t>Absolute Risikoreduktion</a:t>
            </a:r>
            <a:endParaRPr lang="de-DE" sz="2400" dirty="0"/>
          </a:p>
        </p:txBody>
      </p:sp>
      <p:sp>
        <p:nvSpPr>
          <p:cNvPr id="52" name="Rechteck 51"/>
          <p:cNvSpPr/>
          <p:nvPr/>
        </p:nvSpPr>
        <p:spPr>
          <a:xfrm>
            <a:off x="6552700" y="4890217"/>
            <a:ext cx="5087811" cy="954107"/>
          </a:xfrm>
          <a:prstGeom prst="rect">
            <a:avLst/>
          </a:prstGeom>
        </p:spPr>
        <p:txBody>
          <a:bodyPr wrap="square">
            <a:spAutoFit/>
          </a:bodyPr>
          <a:lstStyle/>
          <a:p>
            <a:pPr algn="just"/>
            <a:r>
              <a:rPr lang="de-DE" sz="2000" b="1" dirty="0" smtClean="0">
                <a:solidFill>
                  <a:srgbClr val="212529"/>
                </a:solidFill>
              </a:rPr>
              <a:t>Fazit: </a:t>
            </a:r>
            <a:r>
              <a:rPr lang="de-DE" dirty="0"/>
              <a:t>Auch hier fällt die absolute Risikoreduktion deutlich geringer aus als die beeindruckende relative Risikoreduktion von 20%.</a:t>
            </a:r>
            <a:endParaRPr lang="de-DE" sz="2000" b="1" dirty="0"/>
          </a:p>
        </p:txBody>
      </p:sp>
      <p:pic>
        <p:nvPicPr>
          <p:cNvPr id="3" name="Grafik 2"/>
          <p:cNvPicPr>
            <a:picLocks noChangeAspect="1"/>
          </p:cNvPicPr>
          <p:nvPr/>
        </p:nvPicPr>
        <p:blipFill>
          <a:blip r:embed="rId12"/>
          <a:stretch>
            <a:fillRect/>
          </a:stretch>
        </p:blipFill>
        <p:spPr>
          <a:xfrm>
            <a:off x="4043097" y="1391614"/>
            <a:ext cx="7597414" cy="1407931"/>
          </a:xfrm>
          <a:prstGeom prst="rect">
            <a:avLst/>
          </a:prstGeom>
          <a:ln>
            <a:solidFill>
              <a:schemeClr val="tx1"/>
            </a:solidFill>
          </a:ln>
        </p:spPr>
      </p:pic>
    </p:spTree>
    <p:extLst>
      <p:ext uri="{BB962C8B-B14F-4D97-AF65-F5344CB8AC3E}">
        <p14:creationId xmlns:p14="http://schemas.microsoft.com/office/powerpoint/2010/main" val="3647290299"/>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2"/>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3"/>
                                        </p:tgtEl>
                                      </p:cBhvr>
                                    </p:animEffect>
                                    <p:set>
                                      <p:cBhvr>
                                        <p:cTn id="7" dur="1" fill="hold">
                                          <p:stCondLst>
                                            <p:cond delay="499"/>
                                          </p:stCondLst>
                                        </p:cTn>
                                        <p:tgtEl>
                                          <p:spTgt spid="2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4"/>
                                        </p:tgtEl>
                                      </p:cBhvr>
                                    </p:animEffect>
                                    <p:set>
                                      <p:cBhvr>
                                        <p:cTn id="10" dur="1" fill="hold">
                                          <p:stCondLst>
                                            <p:cond delay="499"/>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11" restart="whenNotActive" fill="hold" evtFilter="cancelBubble" nodeType="interactiveSeq">
                <p:stCondLst>
                  <p:cond evt="onClick" delay="0">
                    <p:tgtEl>
                      <p:spTgt spid="25"/>
                    </p:tgtEl>
                  </p:cond>
                </p:stCondLst>
                <p:endSync evt="end" delay="0">
                  <p:rtn val="all"/>
                </p:endSync>
                <p:childTnLst>
                  <p:par>
                    <p:cTn id="12" fill="hold">
                      <p:stCondLst>
                        <p:cond delay="0"/>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childTnLst>
                    </p:cTn>
                  </p:par>
                </p:childTnLst>
              </p:cTn>
              <p:nextCondLst>
                <p:cond evt="onClick" delay="0">
                  <p:tgtEl>
                    <p:spTgt spid="25"/>
                  </p:tgtEl>
                </p:cond>
              </p:nextCondLst>
            </p:seq>
            <p:seq concurrent="1" nextAc="seek">
              <p:cTn id="20" restart="whenNotActive" fill="hold" evtFilter="cancelBubble" nodeType="interactiveSeq">
                <p:stCondLst>
                  <p:cond evt="onClick" delay="0">
                    <p:tgtEl>
                      <p:spTgt spid="29"/>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29"/>
                                        </p:tgtEl>
                                      </p:cBhvr>
                                    </p:animEffect>
                                    <p:set>
                                      <p:cBhvr>
                                        <p:cTn id="25" dur="1" fill="hold">
                                          <p:stCondLst>
                                            <p:cond delay="499"/>
                                          </p:stCondLst>
                                        </p:cTn>
                                        <p:tgtEl>
                                          <p:spTgt spid="29"/>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26"/>
                                        </p:tgtEl>
                                      </p:cBhvr>
                                    </p:animEffect>
                                    <p:set>
                                      <p:cBhvr>
                                        <p:cTn id="28" dur="1" fill="hold">
                                          <p:stCondLst>
                                            <p:cond delay="499"/>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9"/>
                  </p:tgtEl>
                </p:cond>
              </p:nextCondLst>
            </p:seq>
            <p:seq concurrent="1" nextAc="seek">
              <p:cTn id="29" restart="whenNotActive" fill="hold" evtFilter="cancelBubble" nodeType="interactiveSeq">
                <p:stCondLst>
                  <p:cond evt="onClick" delay="0">
                    <p:tgtEl>
                      <p:spTgt spid="32"/>
                    </p:tgtEl>
                  </p:cond>
                </p:stCondLst>
                <p:endSync evt="end" delay="0">
                  <p:rtn val="all"/>
                </p:endSync>
                <p:childTnLst>
                  <p:par>
                    <p:cTn id="30" fill="hold">
                      <p:stCondLst>
                        <p:cond delay="0"/>
                      </p:stCondLst>
                      <p:childTnLst>
                        <p:par>
                          <p:cTn id="31" fill="hold">
                            <p:stCondLst>
                              <p:cond delay="0"/>
                            </p:stCondLst>
                            <p:childTnLst>
                              <p:par>
                                <p:cTn id="32" presetID="10"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childTnLst>
                    </p:cTn>
                  </p:par>
                </p:childTnLst>
              </p:cTn>
              <p:nextCondLst>
                <p:cond evt="onClick" delay="0">
                  <p:tgtEl>
                    <p:spTgt spid="32"/>
                  </p:tgtEl>
                </p:cond>
              </p:nextCondLst>
            </p:seq>
            <p:seq concurrent="1" nextAc="seek">
              <p:cTn id="44" restart="whenNotActive" fill="hold" evtFilter="cancelBubble" nodeType="interactiveSeq">
                <p:stCondLst>
                  <p:cond evt="onClick" delay="0">
                    <p:tgtEl>
                      <p:spTgt spid="43"/>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childTnLst>
                          </p:cTn>
                        </p:par>
                      </p:childTnLst>
                    </p:cTn>
                  </p:par>
                </p:childTnLst>
              </p:cTn>
              <p:nextCondLst>
                <p:cond evt="onClick" delay="0">
                  <p:tgtEl>
                    <p:spTgt spid="43"/>
                  </p:tgtEl>
                </p:cond>
              </p:nextCondLst>
            </p:seq>
            <p:seq concurrent="1" nextAc="seek">
              <p:cTn id="53" restart="whenNotActive" fill="hold" evtFilter="cancelBubble" nodeType="interactiveSeq">
                <p:stCondLst>
                  <p:cond evt="onClick" delay="0">
                    <p:tgtEl>
                      <p:spTgt spid="47"/>
                    </p:tgtEl>
                  </p:cond>
                </p:stCondLst>
                <p:endSync evt="end" delay="0">
                  <p:rtn val="all"/>
                </p:endSync>
                <p:childTnLst>
                  <p:par>
                    <p:cTn id="54" fill="hold">
                      <p:stCondLst>
                        <p:cond delay="0"/>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47"/>
                                        </p:tgtEl>
                                      </p:cBhvr>
                                    </p:animEffect>
                                    <p:set>
                                      <p:cBhvr>
                                        <p:cTn id="58" dur="1" fill="hold">
                                          <p:stCondLst>
                                            <p:cond delay="499"/>
                                          </p:stCondLst>
                                        </p:cTn>
                                        <p:tgtEl>
                                          <p:spTgt spid="47"/>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6"/>
                                        </p:tgtEl>
                                      </p:cBhvr>
                                    </p:animEffect>
                                    <p:set>
                                      <p:cBhvr>
                                        <p:cTn id="61"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47"/>
                  </p:tgtEl>
                </p:cond>
              </p:nextCondLst>
            </p:seq>
          </p:childTnLst>
        </p:cTn>
      </p:par>
    </p:tnLst>
    <p:bldLst>
      <p:bldP spid="23" grpId="0" animBg="1"/>
      <p:bldP spid="24" grpId="0" animBg="1"/>
      <p:bldP spid="40" grpId="0"/>
      <p:bldP spid="41" grpId="0"/>
      <p:bldP spid="42" grpId="0"/>
      <p:bldP spid="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Inhaltsplatzhalter 2"/>
          <p:cNvSpPr>
            <a:spLocks noGrp="1"/>
          </p:cNvSpPr>
          <p:nvPr>
            <p:ph idx="1"/>
          </p:nvPr>
        </p:nvSpPr>
        <p:spPr>
          <a:xfrm>
            <a:off x="990600" y="1859281"/>
            <a:ext cx="10515600" cy="4344296"/>
          </a:xfrm>
        </p:spPr>
        <p:txBody>
          <a:bodyPr/>
          <a:lstStyle/>
          <a:p>
            <a:pPr marL="0" indent="0">
              <a:buNone/>
            </a:pPr>
            <a:r>
              <a:rPr lang="de-DE" dirty="0"/>
              <a:t>Sie haben sich nun umfänglich mit der Interpretation und Berechnung von Risikoreduktionen vertraut gemacht.</a:t>
            </a:r>
          </a:p>
          <a:p>
            <a:pPr marL="0" indent="0">
              <a:buNone/>
            </a:pPr>
            <a:r>
              <a:rPr lang="de-DE" dirty="0"/>
              <a:t>Wir hoffen, dass Sie von diesem Wissen in Ihrem beruflichen und persönlichen Leben profitieren können und wünschen Ihnen viel Erfolg bei der Anwendung.</a:t>
            </a:r>
          </a:p>
          <a:p>
            <a:pPr marL="0" indent="0">
              <a:buNone/>
            </a:pP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2"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3"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4"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4" name="Titel 3"/>
          <p:cNvSpPr>
            <a:spLocks noGrp="1"/>
          </p:cNvSpPr>
          <p:nvPr>
            <p:ph type="title"/>
          </p:nvPr>
        </p:nvSpPr>
        <p:spPr/>
        <p:txBody>
          <a:bodyPr/>
          <a:lstStyle/>
          <a:p>
            <a:r>
              <a:rPr lang="de-DE" dirty="0"/>
              <a:t>Herzlichen Glückwunsch zum Abschluss dieser Lerneinheit!</a:t>
            </a:r>
            <a:br>
              <a:rPr lang="de-DE" dirty="0"/>
            </a:br>
            <a:endParaRPr lang="de-DE" dirty="0"/>
          </a:p>
        </p:txBody>
      </p:sp>
      <p:pic>
        <p:nvPicPr>
          <p:cNvPr id="2050" name="Picture 2" descr="https://www.leitlinie-gesundheitsinformation.de/RiskTool/images/pageFertig/Figur.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65495" y="4100799"/>
            <a:ext cx="1593105" cy="2616654"/>
          </a:xfrm>
          <a:prstGeom prst="rect">
            <a:avLst/>
          </a:prstGeom>
          <a:noFill/>
          <a:extLst>
            <a:ext uri="{909E8E84-426E-40DD-AFC4-6F175D3DCCD1}">
              <a14:hiddenFill xmlns:a14="http://schemas.microsoft.com/office/drawing/2010/main">
                <a:solidFill>
                  <a:srgbClr val="FFFFFF"/>
                </a:solidFill>
              </a14:hiddenFill>
            </a:ext>
          </a:extLst>
        </p:spPr>
      </p:pic>
      <p:sp>
        <p:nvSpPr>
          <p:cNvPr id="26" name="Inhaltsplatzhalter 2"/>
          <p:cNvSpPr txBox="1">
            <a:spLocks/>
          </p:cNvSpPr>
          <p:nvPr/>
        </p:nvSpPr>
        <p:spPr>
          <a:xfrm>
            <a:off x="838200" y="1706881"/>
            <a:ext cx="10515600" cy="4344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0" name="Rechteck 19"/>
          <p:cNvSpPr/>
          <p:nvPr/>
        </p:nvSpPr>
        <p:spPr>
          <a:xfrm>
            <a:off x="838200" y="6443980"/>
            <a:ext cx="8644508" cy="273473"/>
          </a:xfrm>
          <a:prstGeom prst="rect">
            <a:avLst/>
          </a:prstGeom>
        </p:spPr>
        <p:txBody>
          <a:bodyPr wrap="square">
            <a:spAutoFit/>
          </a:bodyPr>
          <a:lstStyle/>
          <a:p>
            <a:pPr lvl="0">
              <a:lnSpc>
                <a:spcPct val="107000"/>
              </a:lnSpc>
              <a:spcAft>
                <a:spcPts val="800"/>
              </a:spcAft>
            </a:pPr>
            <a:r>
              <a:rPr lang="de-DE" sz="1100" i="1" dirty="0">
                <a:solidFill>
                  <a:srgbClr val="212529"/>
                </a:solidFill>
                <a:latin typeface="Calibri" panose="020F0502020204030204" pitchFamily="34" charset="0"/>
                <a:ea typeface="Calibri" panose="020F0502020204030204" pitchFamily="34" charset="0"/>
                <a:cs typeface="Times New Roman" panose="02020603050405020304" pitchFamily="18" charset="0"/>
              </a:rPr>
              <a:t>"</a:t>
            </a:r>
            <a:r>
              <a:rPr lang="de-DE" sz="1100" i="1" dirty="0" smtClean="0">
                <a:latin typeface="Calibri" panose="020F0502020204030204" pitchFamily="34" charset="0"/>
                <a:ea typeface="Calibri" panose="020F0502020204030204" pitchFamily="34" charset="0"/>
                <a:cs typeface="Times New Roman" panose="02020603050405020304" pitchFamily="18" charset="0"/>
                <a:hlinkClick r:id="rId9"/>
              </a:rPr>
              <a:t>RiskTool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9"/>
              </a:rPr>
              <a:t>–</a:t>
            </a:r>
            <a:r>
              <a:rPr lang="de-DE" sz="1100" i="1" dirty="0" smtClean="0">
                <a:latin typeface="Calibri" panose="020F0502020204030204" pitchFamily="34" charset="0"/>
                <a:ea typeface="Calibri" panose="020F0502020204030204" pitchFamily="34" charset="0"/>
                <a:cs typeface="Times New Roman" panose="02020603050405020304" pitchFamily="18" charset="0"/>
                <a:hlinkClick r:id="rId9"/>
              </a:rPr>
              <a:t>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9"/>
              </a:rPr>
              <a:t>Vermittlung relative und absolute Risikoreduktion</a:t>
            </a:r>
            <a:r>
              <a:rPr lang="de-DE" sz="1100" i="1" dirty="0">
                <a:latin typeface="Calibri" panose="020F0502020204030204" pitchFamily="34" charset="0"/>
                <a:ea typeface="Calibri" panose="020F0502020204030204" pitchFamily="34" charset="0"/>
                <a:cs typeface="Times New Roman" panose="02020603050405020304" pitchFamily="18" charset="0"/>
              </a:rPr>
              <a:t>" von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0"/>
              </a:rPr>
              <a:t>Sandro Zacher &amp; RiskTool-Team</a:t>
            </a:r>
            <a:r>
              <a:rPr lang="de-DE" sz="1100" i="1" dirty="0">
                <a:latin typeface="Calibri" panose="020F0502020204030204" pitchFamily="34" charset="0"/>
                <a:ea typeface="Calibri" panose="020F0502020204030204" pitchFamily="34" charset="0"/>
                <a:cs typeface="Times New Roman" panose="02020603050405020304" pitchFamily="18" charset="0"/>
              </a:rPr>
              <a:t>, Lizenz: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1"/>
              </a:rPr>
              <a:t>CC BY 4.0</a:t>
            </a:r>
            <a:r>
              <a:rPr lang="de-DE" sz="1100" dirty="0">
                <a:latin typeface="Calibri" panose="020F0502020204030204" pitchFamily="34" charset="0"/>
                <a:ea typeface="Calibri" panose="020F0502020204030204" pitchFamily="34" charset="0"/>
                <a:cs typeface="Times New Roman" panose="02020603050405020304" pitchFamily="18" charset="0"/>
              </a:rPr>
              <a: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feld 22">
            <a:hlinkClick r:id="rId6"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4" name="Gerade Verbindung mit Pfeil 23"/>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6266822"/>
      </p:ext>
    </p:extLst>
  </p:cSld>
  <p:clrMapOvr>
    <a:masterClrMapping/>
  </p:clrMapOvr>
  <p:transition advClick="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Quellen</a:t>
            </a:r>
            <a:endParaRPr lang="de-DE" dirty="0"/>
          </a:p>
        </p:txBody>
      </p:sp>
      <p:sp>
        <p:nvSpPr>
          <p:cNvPr id="3" name="Inhaltsplatzhalter 2"/>
          <p:cNvSpPr>
            <a:spLocks noGrp="1"/>
          </p:cNvSpPr>
          <p:nvPr>
            <p:ph idx="1"/>
          </p:nvPr>
        </p:nvSpPr>
        <p:spPr>
          <a:xfrm>
            <a:off x="838200" y="1866265"/>
            <a:ext cx="10515600" cy="4154207"/>
          </a:xfrm>
        </p:spPr>
        <p:txBody>
          <a:bodyPr/>
          <a:lstStyle/>
          <a:p>
            <a:pPr marL="0" indent="0">
              <a:buNone/>
            </a:pPr>
            <a:r>
              <a:rPr lang="de-DE" sz="1400" b="1" dirty="0"/>
              <a:t>Früherkennungsuntersuchung</a:t>
            </a:r>
            <a:r>
              <a:rPr lang="de-DE" sz="1400" dirty="0"/>
              <a:t/>
            </a:r>
            <a:br>
              <a:rPr lang="de-DE" sz="1400" dirty="0"/>
            </a:br>
            <a:r>
              <a:rPr lang="de-DE" sz="1400" dirty="0"/>
              <a:t>Die Zahlen für das Beispiel der Früherkennungsuntersuchung stammen von der Sigmoidoskopie als Früherkennungsuntersuchung für Darmkrebs.</a:t>
            </a:r>
            <a:br>
              <a:rPr lang="de-DE" sz="1400" dirty="0"/>
            </a:br>
            <a:r>
              <a:rPr lang="de-DE" sz="1400" dirty="0"/>
              <a:t>Brenner, H., Stock, C., &amp; Hoffmeister, M. (2014). Effect of screening sigmoidoscopy and screening colonoscopy on colorectal cancer incidence and mortality: Systematic review and meta-analysis of randomised controlled trials and observational studies. BMJ (Clinical Research Ed.), 348, g2467. doi: 0.1136/bmj.g2467</a:t>
            </a:r>
            <a:br>
              <a:rPr lang="de-DE" sz="1400" dirty="0"/>
            </a:br>
            <a:r>
              <a:rPr lang="de-DE" sz="1400" dirty="0">
                <a:hlinkClick r:id="rId2"/>
              </a:rPr>
              <a:t>Hier</a:t>
            </a:r>
            <a:r>
              <a:rPr lang="de-DE" sz="1400" dirty="0"/>
              <a:t> gelangen Sie direkt zur Studie.</a:t>
            </a:r>
          </a:p>
          <a:p>
            <a:pPr marL="0" indent="0">
              <a:buNone/>
            </a:pPr>
            <a:r>
              <a:rPr lang="de-DE" sz="1400" b="1" dirty="0" smtClean="0"/>
              <a:t>Der </a:t>
            </a:r>
            <a:r>
              <a:rPr lang="de-DE" sz="1400" b="1" dirty="0"/>
              <a:t>Einfluss des Basisrisikos</a:t>
            </a:r>
            <a:r>
              <a:rPr lang="de-DE" sz="1400" dirty="0"/>
              <a:t/>
            </a:r>
            <a:br>
              <a:rPr lang="de-DE" sz="1400" dirty="0"/>
            </a:br>
            <a:r>
              <a:rPr lang="de-DE" sz="1400" dirty="0"/>
              <a:t>Das Beispiel stellt die Behandlung mit Statinen zur Prävention von kardiovaskulären Ereignissen dar. Die Zahlen stammen aus der S3 Leitlinie „Hausärztliche Risikoberatung zur kardiovaskulären Prävention“.</a:t>
            </a:r>
            <a:br>
              <a:rPr lang="de-DE" sz="1400" dirty="0"/>
            </a:br>
            <a:r>
              <a:rPr lang="de-DE" sz="1400" dirty="0"/>
              <a:t>Ludt, S., Angelow, A., &amp; Baum, E. (2017). Hausärztliche Risikoberatung zur kardiovaskulären Prävention. S3-Leitlinie. AWMF-Register, (053-024).</a:t>
            </a:r>
            <a:br>
              <a:rPr lang="de-DE" sz="1400" dirty="0"/>
            </a:br>
            <a:r>
              <a:rPr lang="de-DE" sz="1400" dirty="0">
                <a:hlinkClick r:id="rId3"/>
              </a:rPr>
              <a:t>Hier</a:t>
            </a:r>
            <a:r>
              <a:rPr lang="de-DE" sz="1400" dirty="0"/>
              <a:t> gelangen Sie direkt zur Leitlinie.</a:t>
            </a:r>
          </a:p>
          <a:p>
            <a:pPr marL="0" indent="0">
              <a:buNone/>
            </a:pPr>
            <a:r>
              <a:rPr lang="de-DE" sz="1400" b="1" dirty="0" smtClean="0"/>
              <a:t>Aufgabe </a:t>
            </a:r>
            <a:r>
              <a:rPr lang="de-DE" sz="1400" b="1" dirty="0"/>
              <a:t>3 (Werbung eines Pharmaunternehmens)</a:t>
            </a:r>
            <a:r>
              <a:rPr lang="de-DE" sz="1400" dirty="0"/>
              <a:t/>
            </a:r>
            <a:br>
              <a:rPr lang="de-DE" sz="1400" dirty="0"/>
            </a:br>
            <a:r>
              <a:rPr lang="de-DE" sz="1400" dirty="0"/>
              <a:t>Die Ergebnisse, die in der Werbung präsentiert wurden, stammen aus der nachfolgenden Studie. In der Studie wurde ein Hazard Ratio von 0,8 berechnet. Hieraus wurde zur Vereinfachung die relative Risikoreduktion abgeleitet.</a:t>
            </a:r>
            <a:br>
              <a:rPr lang="de-DE" sz="1400" dirty="0"/>
            </a:br>
            <a:r>
              <a:rPr lang="de-DE" sz="1400" dirty="0"/>
              <a:t>McMurray, J. J. V., Packer, M., Desai, A. S., Gong, J., Lefkowitz, M. P., Rizkala, A. R., Zile, M. R. (2014). Angiotensin-neprilysin inhibition versus enalapril in heart failure. The New England Journal of Medicine, 371(11), 993–1004. doi: 10.1056/NEJMoa1409077</a:t>
            </a:r>
            <a:br>
              <a:rPr lang="de-DE" sz="1400" dirty="0"/>
            </a:br>
            <a:r>
              <a:rPr lang="de-DE" sz="1400" dirty="0">
                <a:hlinkClick r:id="rId4"/>
              </a:rPr>
              <a:t>Hier</a:t>
            </a:r>
            <a:r>
              <a:rPr lang="de-DE" sz="1400" dirty="0"/>
              <a:t> gelangen Sie direkt zur Studie.</a:t>
            </a:r>
          </a:p>
          <a:p>
            <a:endParaRPr lang="de-DE" dirty="0"/>
          </a:p>
        </p:txBody>
      </p:sp>
      <p:sp>
        <p:nvSpPr>
          <p:cNvPr id="12" name="Abgerundetes Rechteck 11">
            <a:hlinkClick r:id="rId5"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Zurück</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5"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6"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7"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8"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9"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10"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solidFill>
                </a:rPr>
                <a:t>Quellen</a:t>
              </a:r>
            </a:p>
          </p:txBody>
        </p:sp>
      </p:grpSp>
    </p:spTree>
    <p:extLst>
      <p:ext uri="{BB962C8B-B14F-4D97-AF65-F5344CB8AC3E}">
        <p14:creationId xmlns:p14="http://schemas.microsoft.com/office/powerpoint/2010/main" val="1703214847"/>
      </p:ext>
    </p:extLst>
  </p:cSld>
  <p:clrMapOvr>
    <a:masterClrMapping/>
  </p:clrMapOvr>
  <p:transition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sagen Prozentangaben tatsächlich aus</a:t>
            </a:r>
            <a:r>
              <a:rPr lang="de-DE" dirty="0" smtClean="0"/>
              <a:t>?</a:t>
            </a: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82517" y="1442284"/>
            <a:ext cx="2670570" cy="217022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71501" y="1627394"/>
            <a:ext cx="2214995" cy="1800000"/>
          </a:xfrm>
          <a:prstGeom prst="rect">
            <a:avLst/>
          </a:prstGeom>
          <a:noFill/>
          <a:extLst>
            <a:ext uri="{909E8E84-426E-40DD-AFC4-6F175D3DCCD1}">
              <a14:hiddenFill xmlns:a14="http://schemas.microsoft.com/office/drawing/2010/main">
                <a:solidFill>
                  <a:srgbClr val="FFFFFF"/>
                </a:solidFill>
              </a14:hiddenFill>
            </a:ext>
          </a:extLst>
        </p:spPr>
      </p:pic>
      <p:sp>
        <p:nvSpPr>
          <p:cNvPr id="22" name="Rechteck 21"/>
          <p:cNvSpPr/>
          <p:nvPr/>
        </p:nvSpPr>
        <p:spPr>
          <a:xfrm>
            <a:off x="838200" y="3643728"/>
            <a:ext cx="10515600" cy="1938992"/>
          </a:xfrm>
          <a:prstGeom prst="rect">
            <a:avLst/>
          </a:prstGeom>
        </p:spPr>
        <p:txBody>
          <a:bodyPr wrap="square">
            <a:spAutoFit/>
          </a:bodyPr>
          <a:lstStyle/>
          <a:p>
            <a:r>
              <a:rPr lang="de-DE" sz="2400" b="1" i="0" dirty="0" smtClean="0">
                <a:solidFill>
                  <a:srgbClr val="212529"/>
                </a:solidFill>
                <a:effectLst/>
              </a:rPr>
              <a:t>50% von was?</a:t>
            </a:r>
          </a:p>
          <a:p>
            <a:r>
              <a:rPr lang="de-DE" sz="2400" b="0" i="0" dirty="0" smtClean="0">
                <a:solidFill>
                  <a:srgbClr val="212529"/>
                </a:solidFill>
                <a:effectLst/>
              </a:rPr>
              <a:t>Lassen Sie sich nicht täuschen: Entscheidend für den Spareffekt sind nicht allein die Prozentangaben. Wichtig ist außerdem der Ausgangspreis.</a:t>
            </a:r>
          </a:p>
          <a:p>
            <a:r>
              <a:rPr lang="de-DE" sz="2400" b="0" i="0" dirty="0" smtClean="0">
                <a:solidFill>
                  <a:srgbClr val="212529"/>
                </a:solidFill>
                <a:effectLst/>
              </a:rPr>
              <a:t>Obwohl der prozentuale Preisnachlass bei dem roten Joghurt geringer ist, sparen Sie 0,10 mehr.</a:t>
            </a:r>
          </a:p>
        </p:txBody>
      </p:sp>
      <p:sp>
        <p:nvSpPr>
          <p:cNvPr id="24" name="Rechteck 23"/>
          <p:cNvSpPr/>
          <p:nvPr/>
        </p:nvSpPr>
        <p:spPr>
          <a:xfrm>
            <a:off x="3315191" y="5383555"/>
            <a:ext cx="3346866" cy="830997"/>
          </a:xfrm>
          <a:prstGeom prst="rect">
            <a:avLst/>
          </a:prstGeom>
        </p:spPr>
        <p:txBody>
          <a:bodyPr wrap="square">
            <a:spAutoFit/>
          </a:bodyPr>
          <a:lstStyle/>
          <a:p>
            <a:pPr lvl="0"/>
            <a:r>
              <a:rPr lang="de-DE" sz="2400" dirty="0">
                <a:solidFill>
                  <a:srgbClr val="212529"/>
                </a:solidFill>
              </a:rPr>
              <a:t>50% von </a:t>
            </a:r>
            <a:r>
              <a:rPr lang="de-DE" sz="2400" dirty="0" smtClean="0">
                <a:solidFill>
                  <a:srgbClr val="212529"/>
                </a:solidFill>
              </a:rPr>
              <a:t>0,40€ </a:t>
            </a:r>
            <a:r>
              <a:rPr lang="de-DE" sz="2400" dirty="0">
                <a:solidFill>
                  <a:srgbClr val="212529"/>
                </a:solidFill>
              </a:rPr>
              <a:t>= </a:t>
            </a:r>
            <a:r>
              <a:rPr lang="de-DE" sz="2400" dirty="0" smtClean="0">
                <a:solidFill>
                  <a:srgbClr val="212529"/>
                </a:solidFill>
              </a:rPr>
              <a:t>0,20€</a:t>
            </a:r>
            <a:r>
              <a:rPr lang="de-DE" sz="2400" dirty="0">
                <a:solidFill>
                  <a:srgbClr val="212529"/>
                </a:solidFill>
              </a:rPr>
              <a:t/>
            </a:r>
            <a:br>
              <a:rPr lang="de-DE" sz="2400" dirty="0">
                <a:solidFill>
                  <a:srgbClr val="212529"/>
                </a:solidFill>
              </a:rPr>
            </a:br>
            <a:r>
              <a:rPr lang="de-DE" sz="2400" dirty="0">
                <a:solidFill>
                  <a:srgbClr val="212529"/>
                </a:solidFill>
              </a:rPr>
              <a:t>30% </a:t>
            </a:r>
            <a:r>
              <a:rPr lang="de-DE" sz="2400" dirty="0" smtClean="0">
                <a:solidFill>
                  <a:srgbClr val="212529"/>
                </a:solidFill>
              </a:rPr>
              <a:t> </a:t>
            </a:r>
            <a:r>
              <a:rPr lang="de-DE" sz="2400" dirty="0">
                <a:solidFill>
                  <a:srgbClr val="212529"/>
                </a:solidFill>
              </a:rPr>
              <a:t>von </a:t>
            </a:r>
            <a:r>
              <a:rPr lang="de-DE" sz="2400" dirty="0" smtClean="0">
                <a:solidFill>
                  <a:srgbClr val="212529"/>
                </a:solidFill>
              </a:rPr>
              <a:t>1,00€ </a:t>
            </a:r>
            <a:r>
              <a:rPr lang="de-DE" sz="2400" dirty="0">
                <a:solidFill>
                  <a:srgbClr val="212529"/>
                </a:solidFill>
              </a:rPr>
              <a:t>= </a:t>
            </a:r>
            <a:r>
              <a:rPr lang="de-DE" sz="2400" dirty="0" smtClean="0">
                <a:solidFill>
                  <a:srgbClr val="212529"/>
                </a:solidFill>
              </a:rPr>
              <a:t>0,30€</a:t>
            </a:r>
            <a:endParaRPr lang="de-DE" sz="2400" dirty="0">
              <a:solidFill>
                <a:srgbClr val="212529"/>
              </a:solidFill>
            </a:endParaRPr>
          </a:p>
        </p:txBody>
      </p:sp>
      <p:sp>
        <p:nvSpPr>
          <p:cNvPr id="23" name="Textfeld 22">
            <a:hlinkClick r:id="rId11"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5" name="Gerade Verbindung mit Pfeil 24"/>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9218990"/>
      </p:ext>
    </p:extLst>
  </p:cSld>
  <p:clrMapOvr>
    <a:masterClrMapping/>
  </p:clrMapOvr>
  <p:transition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sagen Prozentangaben tatsächlich aus</a:t>
            </a:r>
            <a:r>
              <a:rPr lang="de-DE" dirty="0" smtClean="0"/>
              <a:t>?</a:t>
            </a: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82518" y="1442284"/>
            <a:ext cx="2214995"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71500" y="1261634"/>
            <a:ext cx="2671284" cy="2170800"/>
          </a:xfrm>
          <a:prstGeom prst="rect">
            <a:avLst/>
          </a:prstGeom>
          <a:noFill/>
          <a:extLst>
            <a:ext uri="{909E8E84-426E-40DD-AFC4-6F175D3DCCD1}">
              <a14:hiddenFill xmlns:a14="http://schemas.microsoft.com/office/drawing/2010/main">
                <a:solidFill>
                  <a:srgbClr val="FFFFFF"/>
                </a:solidFill>
              </a14:hiddenFill>
            </a:ext>
          </a:extLst>
        </p:spPr>
      </p:pic>
      <p:sp>
        <p:nvSpPr>
          <p:cNvPr id="22" name="Rechteck 21"/>
          <p:cNvSpPr/>
          <p:nvPr/>
        </p:nvSpPr>
        <p:spPr>
          <a:xfrm>
            <a:off x="838200" y="3643728"/>
            <a:ext cx="10515600" cy="1569660"/>
          </a:xfrm>
          <a:prstGeom prst="rect">
            <a:avLst/>
          </a:prstGeom>
        </p:spPr>
        <p:txBody>
          <a:bodyPr wrap="square">
            <a:spAutoFit/>
          </a:bodyPr>
          <a:lstStyle/>
          <a:p>
            <a:r>
              <a:rPr lang="de-DE" sz="2400" b="1" dirty="0" smtClean="0">
                <a:solidFill>
                  <a:srgbClr val="212529"/>
                </a:solidFill>
              </a:rPr>
              <a:t>30</a:t>
            </a:r>
            <a:r>
              <a:rPr lang="de-DE" sz="2400" b="1" i="0" dirty="0" smtClean="0">
                <a:solidFill>
                  <a:srgbClr val="212529"/>
                </a:solidFill>
                <a:effectLst/>
              </a:rPr>
              <a:t>% von was?</a:t>
            </a:r>
          </a:p>
          <a:p>
            <a:r>
              <a:rPr lang="de-DE" sz="2400" b="0" i="0" dirty="0" smtClean="0">
                <a:solidFill>
                  <a:srgbClr val="212529"/>
                </a:solidFill>
                <a:effectLst/>
              </a:rPr>
              <a:t>Sie haben Recht: Entscheidend für den Spareffekt sind nicht allein die Prozentangaben. Wichtig ist außerdem der Ausgangspreis. Obwohl der prozentuale Preisnachlass bei dem roten Joghurt geringer ist, sparen Sie 0,10 mehr.</a:t>
            </a:r>
          </a:p>
        </p:txBody>
      </p:sp>
      <p:sp>
        <p:nvSpPr>
          <p:cNvPr id="23" name="Textfeld 22">
            <a:hlinkClick r:id="rId11"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5" name="Gerade Verbindung mit Pfeil 24"/>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315191" y="5383555"/>
            <a:ext cx="3346866" cy="830997"/>
          </a:xfrm>
          <a:prstGeom prst="rect">
            <a:avLst/>
          </a:prstGeom>
        </p:spPr>
        <p:txBody>
          <a:bodyPr wrap="square">
            <a:spAutoFit/>
          </a:bodyPr>
          <a:lstStyle/>
          <a:p>
            <a:pPr lvl="0"/>
            <a:r>
              <a:rPr lang="de-DE" sz="2400" dirty="0">
                <a:solidFill>
                  <a:srgbClr val="212529"/>
                </a:solidFill>
              </a:rPr>
              <a:t>50% von </a:t>
            </a:r>
            <a:r>
              <a:rPr lang="de-DE" sz="2400" dirty="0" smtClean="0">
                <a:solidFill>
                  <a:srgbClr val="212529"/>
                </a:solidFill>
              </a:rPr>
              <a:t>0,40€ </a:t>
            </a:r>
            <a:r>
              <a:rPr lang="de-DE" sz="2400" dirty="0">
                <a:solidFill>
                  <a:srgbClr val="212529"/>
                </a:solidFill>
              </a:rPr>
              <a:t>= </a:t>
            </a:r>
            <a:r>
              <a:rPr lang="de-DE" sz="2400" dirty="0" smtClean="0">
                <a:solidFill>
                  <a:srgbClr val="212529"/>
                </a:solidFill>
              </a:rPr>
              <a:t>0,20€</a:t>
            </a:r>
            <a:r>
              <a:rPr lang="de-DE" sz="2400" dirty="0">
                <a:solidFill>
                  <a:srgbClr val="212529"/>
                </a:solidFill>
              </a:rPr>
              <a:t/>
            </a:r>
            <a:br>
              <a:rPr lang="de-DE" sz="2400" dirty="0">
                <a:solidFill>
                  <a:srgbClr val="212529"/>
                </a:solidFill>
              </a:rPr>
            </a:br>
            <a:r>
              <a:rPr lang="de-DE" sz="2400" dirty="0">
                <a:solidFill>
                  <a:srgbClr val="212529"/>
                </a:solidFill>
              </a:rPr>
              <a:t>30% </a:t>
            </a:r>
            <a:r>
              <a:rPr lang="de-DE" sz="2400" dirty="0" smtClean="0">
                <a:solidFill>
                  <a:srgbClr val="212529"/>
                </a:solidFill>
              </a:rPr>
              <a:t> </a:t>
            </a:r>
            <a:r>
              <a:rPr lang="de-DE" sz="2400" dirty="0">
                <a:solidFill>
                  <a:srgbClr val="212529"/>
                </a:solidFill>
              </a:rPr>
              <a:t>von </a:t>
            </a:r>
            <a:r>
              <a:rPr lang="de-DE" sz="2400" dirty="0" smtClean="0">
                <a:solidFill>
                  <a:srgbClr val="212529"/>
                </a:solidFill>
              </a:rPr>
              <a:t>1,00€ </a:t>
            </a:r>
            <a:r>
              <a:rPr lang="de-DE" sz="2400" dirty="0">
                <a:solidFill>
                  <a:srgbClr val="212529"/>
                </a:solidFill>
              </a:rPr>
              <a:t>= </a:t>
            </a:r>
            <a:r>
              <a:rPr lang="de-DE" sz="2400" dirty="0" smtClean="0">
                <a:solidFill>
                  <a:srgbClr val="212529"/>
                </a:solidFill>
              </a:rPr>
              <a:t>0,30€</a:t>
            </a:r>
            <a:endParaRPr lang="de-DE" sz="2400" dirty="0">
              <a:solidFill>
                <a:srgbClr val="212529"/>
              </a:solidFill>
            </a:endParaRPr>
          </a:p>
        </p:txBody>
      </p:sp>
    </p:spTree>
    <p:extLst>
      <p:ext uri="{BB962C8B-B14F-4D97-AF65-F5344CB8AC3E}">
        <p14:creationId xmlns:p14="http://schemas.microsoft.com/office/powerpoint/2010/main" val="3979280340"/>
      </p:ext>
    </p:extLst>
  </p:cSld>
  <p:clrMapOvr>
    <a:masterClrMapping/>
  </p:clrMapOvr>
  <p:transition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1706881"/>
            <a:ext cx="10515600" cy="4344296"/>
          </a:xfrm>
        </p:spPr>
        <p:txBody>
          <a:bodyPr/>
          <a:lstStyle/>
          <a:p>
            <a:pPr marL="0" indent="0">
              <a:buNone/>
            </a:pPr>
            <a:r>
              <a:rPr lang="de-DE" sz="2000" dirty="0"/>
              <a:t>In Gesundheitsfragen interessieren uns nicht reduzierte Preise, sondern die Reduktion von Risiken.</a:t>
            </a:r>
          </a:p>
          <a:p>
            <a:pPr marL="0" indent="0">
              <a:buNone/>
            </a:pPr>
            <a:r>
              <a:rPr lang="de-DE" sz="2000" dirty="0"/>
              <a:t>Stellen Sie sich vor, Sie wollen sich zu </a:t>
            </a:r>
            <a:r>
              <a:rPr lang="de-DE" sz="2000" dirty="0" smtClean="0"/>
              <a:t>einer </a:t>
            </a:r>
            <a:r>
              <a:rPr lang="de-DE" sz="2000" u="sng" dirty="0" smtClean="0">
                <a:solidFill>
                  <a:srgbClr val="D45500"/>
                </a:solidFill>
              </a:rPr>
              <a:t>Krebs-Früherkennungsuntersuchung</a:t>
            </a:r>
            <a:r>
              <a:rPr lang="de-DE" sz="2000" dirty="0"/>
              <a:t> informieren und finden folgende Anzeigen. Was denken Sie, welche Information würde Sie eher davon überzeugen, dass die Früherkennung wichtig ist?</a:t>
            </a:r>
          </a:p>
          <a:p>
            <a:pPr marL="0" indent="0">
              <a:buNone/>
            </a:pPr>
            <a:r>
              <a:rPr lang="de-DE" dirty="0" smtClean="0"/>
              <a:t/>
            </a:r>
            <a:br>
              <a:rPr lang="de-DE" dirty="0" smtClean="0"/>
            </a:br>
            <a:r>
              <a:rPr lang="de-DE" b="1" dirty="0" smtClean="0"/>
              <a:t>Klicken </a:t>
            </a:r>
            <a:r>
              <a:rPr lang="de-DE" b="1" dirty="0"/>
              <a:t>Sie auf </a:t>
            </a:r>
            <a:r>
              <a:rPr lang="de-DE" b="1" dirty="0" smtClean="0"/>
              <a:t>die richtige Information.</a:t>
            </a:r>
            <a:endParaRPr lang="de-DE" dirty="0"/>
          </a:p>
          <a:p>
            <a:pPr marL="0" indent="0">
              <a:buNone/>
            </a:pPr>
            <a:endParaRPr lang="de-DE" dirty="0"/>
          </a:p>
        </p:txBody>
      </p:sp>
      <p:sp>
        <p:nvSpPr>
          <p:cNvPr id="2" name="Titel 1"/>
          <p:cNvSpPr>
            <a:spLocks noGrp="1"/>
          </p:cNvSpPr>
          <p:nvPr>
            <p:ph type="title"/>
          </p:nvPr>
        </p:nvSpPr>
        <p:spPr/>
        <p:txBody>
          <a:bodyPr/>
          <a:lstStyle/>
          <a:p>
            <a:r>
              <a:rPr lang="de-DE" dirty="0"/>
              <a:t>Prozentangaben in Gesundheitsinformationen</a:t>
            </a:r>
          </a:p>
        </p:txBody>
      </p:sp>
      <p:grpSp>
        <p:nvGrpSpPr>
          <p:cNvPr id="13" name="Gruppieren 12"/>
          <p:cNvGrpSpPr/>
          <p:nvPr/>
        </p:nvGrpSpPr>
        <p:grpSpPr>
          <a:xfrm>
            <a:off x="387258" y="77485"/>
            <a:ext cx="11400067" cy="369332"/>
            <a:chOff x="461554" y="52745"/>
            <a:chExt cx="11400067" cy="369332"/>
          </a:xfrm>
        </p:grpSpPr>
        <p:sp>
          <p:nvSpPr>
            <p:cNvPr id="14" name="Textfeld 13">
              <a:hlinkClick r:id="rId2"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3"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4"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1026" name="Picture 2" descr="...">
            <a:hlinkClick r:id="rId8" action="ppaction://hlinksldjump"/>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01900" y="4007821"/>
            <a:ext cx="1812466"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
            <a:hlinkClick r:id="rId8" action="ppaction://hlinksldjump"/>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77634" y="4007821"/>
            <a:ext cx="1812466" cy="2520000"/>
          </a:xfrm>
          <a:prstGeom prst="rect">
            <a:avLst/>
          </a:prstGeom>
          <a:noFill/>
          <a:extLst>
            <a:ext uri="{909E8E84-426E-40DD-AFC4-6F175D3DCCD1}">
              <a14:hiddenFill xmlns:a14="http://schemas.microsoft.com/office/drawing/2010/main">
                <a:solidFill>
                  <a:srgbClr val="FFFFFF"/>
                </a:solidFill>
              </a14:hiddenFill>
            </a:ext>
          </a:extLst>
        </p:spPr>
      </p:pic>
      <p:sp>
        <p:nvSpPr>
          <p:cNvPr id="5" name="Trigger für pop-up"/>
          <p:cNvSpPr/>
          <p:nvPr/>
        </p:nvSpPr>
        <p:spPr>
          <a:xfrm>
            <a:off x="5372100" y="227111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Overlay pop-up"/>
          <p:cNvSpPr/>
          <p:nvPr/>
        </p:nvSpPr>
        <p:spPr>
          <a:xfrm>
            <a:off x="191590" y="635727"/>
            <a:ext cx="11800114" cy="6078582"/>
          </a:xfrm>
          <a:prstGeom prst="roundRect">
            <a:avLst>
              <a:gd name="adj" fmla="val 2176"/>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pop-up"/>
          <p:cNvSpPr/>
          <p:nvPr/>
        </p:nvSpPr>
        <p:spPr>
          <a:xfrm>
            <a:off x="5490100" y="2747757"/>
            <a:ext cx="4758800" cy="1191783"/>
          </a:xfrm>
          <a:prstGeom prst="roundRect">
            <a:avLst>
              <a:gd name="adj" fmla="val 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Früherkennungsuntersuchungen werden bei gesunden Menschen durchgeführt. Die Menschen zeigen keine Anzeichen für die gesuchte Krankheit.</a:t>
            </a:r>
            <a:endParaRPr lang="de-DE" sz="1600" dirty="0">
              <a:solidFill>
                <a:schemeClr val="tx1"/>
              </a:solidFill>
            </a:endParaRPr>
          </a:p>
        </p:txBody>
      </p:sp>
      <p:grpSp>
        <p:nvGrpSpPr>
          <p:cNvPr id="9" name="&quot;Fenster schließen&quot; Button"/>
          <p:cNvGrpSpPr/>
          <p:nvPr/>
        </p:nvGrpSpPr>
        <p:grpSpPr>
          <a:xfrm>
            <a:off x="10045065" y="2747757"/>
            <a:ext cx="203835" cy="206075"/>
            <a:chOff x="10553700" y="2892073"/>
            <a:chExt cx="203835" cy="206075"/>
          </a:xfrm>
        </p:grpSpPr>
        <p:sp>
          <p:nvSpPr>
            <p:cNvPr id="8" name="Rechteck 7"/>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Multiplizieren 6"/>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Textfeld 19">
            <a:hlinkClick r:id="rId11" action="ppaction://hlinksldjump"/>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1" name="Gerade Verbindung mit Pfeil 20"/>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505152"/>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nextCondLst>
                <p:cond evt="onClick" delay="0">
                  <p:tgtEl>
                    <p:spTgt spid="5"/>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0"/>
                                        </p:tgtEl>
                                      </p:cBhvr>
                                    </p:animEffect>
                                    <p:set>
                                      <p:cBhvr>
                                        <p:cTn id="25"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10" grpId="0" animBg="1"/>
      <p:bldP spid="10" grpId="1" animBg="1"/>
      <p:bldP spid="6" grpId="0" animBg="1"/>
      <p:bldP spid="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Prozentangaben in Gesundheitsinformationen</a:t>
            </a:r>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2"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6"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2" name="Rechteck 21"/>
          <p:cNvSpPr/>
          <p:nvPr/>
        </p:nvSpPr>
        <p:spPr>
          <a:xfrm>
            <a:off x="838200" y="3870157"/>
            <a:ext cx="10515600" cy="2677656"/>
          </a:xfrm>
          <a:prstGeom prst="rect">
            <a:avLst/>
          </a:prstGeom>
        </p:spPr>
        <p:txBody>
          <a:bodyPr wrap="square">
            <a:spAutoFit/>
          </a:bodyPr>
          <a:lstStyle/>
          <a:p>
            <a:r>
              <a:rPr lang="de-DE" sz="2400" b="1" dirty="0">
                <a:solidFill>
                  <a:srgbClr val="212529"/>
                </a:solidFill>
              </a:rPr>
              <a:t>Prozentangaben können täuschen</a:t>
            </a:r>
          </a:p>
          <a:p>
            <a:r>
              <a:rPr lang="de-DE" sz="2400" dirty="0">
                <a:solidFill>
                  <a:srgbClr val="212529"/>
                </a:solidFill>
              </a:rPr>
              <a:t>Sie haben es wahrscheinlich bereits geahnt: Die Art und Weise, wie der Nutzen dargestellt wird, beeinflusst Ihre Entscheidung. Beide Aussagen beziehen sich auf die gleiche Früherkennung und sind statistisch korrekt. Sie haben jedoch eine unterschiedliche Aussagekraft.</a:t>
            </a:r>
          </a:p>
          <a:p>
            <a:endParaRPr lang="de-DE" sz="2400" dirty="0">
              <a:solidFill>
                <a:srgbClr val="212529"/>
              </a:solidFill>
            </a:endParaRPr>
          </a:p>
          <a:p>
            <a:r>
              <a:rPr lang="de-DE" sz="2400" dirty="0">
                <a:solidFill>
                  <a:srgbClr val="212529"/>
                </a:solidFill>
              </a:rPr>
              <a:t>Schauen wir uns zunächst an, wie die Ergebnisse entstanden sind.</a:t>
            </a:r>
            <a:endParaRPr lang="de-DE" sz="2400" b="0" i="0" dirty="0" smtClean="0">
              <a:solidFill>
                <a:srgbClr val="212529"/>
              </a:solidFill>
              <a:effectLst/>
            </a:endParaRPr>
          </a:p>
        </p:txBody>
      </p:sp>
      <p:pic>
        <p:nvPicPr>
          <p:cNvPr id="23"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01900" y="1604247"/>
            <a:ext cx="1489365" cy="207077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77634" y="1604247"/>
            <a:ext cx="1489365" cy="2070770"/>
          </a:xfrm>
          <a:prstGeom prst="rect">
            <a:avLst/>
          </a:prstGeom>
          <a:noFill/>
          <a:extLst>
            <a:ext uri="{909E8E84-426E-40DD-AFC4-6F175D3DCCD1}">
              <a14:hiddenFill xmlns:a14="http://schemas.microsoft.com/office/drawing/2010/main">
                <a:solidFill>
                  <a:srgbClr val="FFFFFF"/>
                </a:solidFill>
              </a14:hiddenFill>
            </a:ext>
          </a:extLst>
        </p:spPr>
      </p:pic>
      <p:sp>
        <p:nvSpPr>
          <p:cNvPr id="20" name="Textfeld 19">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1" name="Gerade Verbindung mit Pfeil 20"/>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0434731"/>
      </p:ext>
    </p:extLst>
  </p:cSld>
  <p:clrMapOvr>
    <a:masterClrMapping/>
  </p:clrMapOvr>
  <p:transition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Eine Studie – Ursprung der Ergebnisse</a:t>
            </a:r>
            <a:br>
              <a:rPr lang="de-DE" dirty="0"/>
            </a:br>
            <a:endParaRPr lang="de-DE" dirty="0"/>
          </a:p>
        </p:txBody>
      </p:sp>
      <p:sp>
        <p:nvSpPr>
          <p:cNvPr id="3" name="Inhaltsplatzhalter 2"/>
          <p:cNvSpPr>
            <a:spLocks noGrp="1"/>
          </p:cNvSpPr>
          <p:nvPr>
            <p:ph idx="1"/>
          </p:nvPr>
        </p:nvSpPr>
        <p:spPr>
          <a:xfrm>
            <a:off x="6528122" y="1374211"/>
            <a:ext cx="4922198" cy="4646262"/>
          </a:xfrm>
        </p:spPr>
        <p:txBody>
          <a:bodyPr/>
          <a:lstStyle/>
          <a:p>
            <a:pPr marL="0" indent="0">
              <a:buNone/>
            </a:pPr>
            <a:r>
              <a:rPr lang="de-DE" dirty="0"/>
              <a:t>Eine </a:t>
            </a:r>
            <a:r>
              <a:rPr lang="de-DE" u="sng" dirty="0">
                <a:solidFill>
                  <a:srgbClr val="D45500"/>
                </a:solidFill>
              </a:rPr>
              <a:t>randomisiert-kontrollierte Studie </a:t>
            </a:r>
            <a:r>
              <a:rPr lang="de-DE" u="sng" dirty="0" smtClean="0">
                <a:solidFill>
                  <a:srgbClr val="D45500"/>
                </a:solidFill>
              </a:rPr>
              <a:t/>
            </a:r>
            <a:br>
              <a:rPr lang="de-DE" u="sng" dirty="0" smtClean="0">
                <a:solidFill>
                  <a:srgbClr val="D45500"/>
                </a:solidFill>
              </a:rPr>
            </a:br>
            <a:r>
              <a:rPr lang="de-DE" dirty="0" smtClean="0"/>
              <a:t>kam </a:t>
            </a:r>
            <a:r>
              <a:rPr lang="de-DE" dirty="0"/>
              <a:t>zu dem Ergebnis, dass mit der Früherkennung eine Person weniger an Krebs verstirbt als ohne Früherkennung.</a:t>
            </a:r>
          </a:p>
          <a:p>
            <a:pPr marL="0" indent="0">
              <a:buNone/>
            </a:pPr>
            <a:endParaRPr lang="de-DE" dirty="0" smtClean="0"/>
          </a:p>
          <a:p>
            <a:pPr marL="0" indent="0">
              <a:buNone/>
            </a:pPr>
            <a:r>
              <a:rPr lang="de-DE" dirty="0" smtClean="0"/>
              <a:t>Wie </a:t>
            </a:r>
            <a:r>
              <a:rPr lang="de-DE" dirty="0"/>
              <a:t>ist es möglich, dass eine Person Unterschied als 0,1% und 25% dargestellt werden kann?</a:t>
            </a:r>
          </a:p>
          <a:p>
            <a:pPr marL="0" indent="0">
              <a:buNone/>
            </a:pPr>
            <a:endParaRPr lang="de-DE" dirty="0" smtClean="0"/>
          </a:p>
          <a:p>
            <a:pPr marL="0" indent="0">
              <a:buNone/>
            </a:pPr>
            <a:r>
              <a:rPr lang="de-DE" dirty="0" smtClean="0"/>
              <a:t>Um </a:t>
            </a:r>
            <a:r>
              <a:rPr lang="de-DE" dirty="0"/>
              <a:t>das besser zu verstehen, hilft uns die Frage: </a:t>
            </a:r>
            <a:r>
              <a:rPr lang="de-DE" b="1" dirty="0"/>
              <a:t>Prozent von was?</a:t>
            </a:r>
            <a:endParaRPr lang="de-DE" dirty="0"/>
          </a:p>
          <a:p>
            <a:pPr marL="0" indent="0">
              <a:buNone/>
            </a:pPr>
            <a:endParaRPr lang="de-DE" dirty="0"/>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50"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200" y="1374210"/>
            <a:ext cx="5465418" cy="5138316"/>
          </a:xfrm>
          <a:prstGeom prst="rect">
            <a:avLst/>
          </a:prstGeom>
          <a:noFill/>
          <a:extLst>
            <a:ext uri="{909E8E84-426E-40DD-AFC4-6F175D3DCCD1}">
              <a14:hiddenFill xmlns:a14="http://schemas.microsoft.com/office/drawing/2010/main">
                <a:solidFill>
                  <a:srgbClr val="FFFFFF"/>
                </a:solidFill>
              </a14:hiddenFill>
            </a:ext>
          </a:extLst>
        </p:spPr>
      </p:pic>
      <p:sp>
        <p:nvSpPr>
          <p:cNvPr id="26" name="Trigger für pop-up"/>
          <p:cNvSpPr/>
          <p:nvPr/>
        </p:nvSpPr>
        <p:spPr>
          <a:xfrm>
            <a:off x="7254091" y="151409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7" name="Overlay pop-up"/>
          <p:cNvSpPr/>
          <p:nvPr/>
        </p:nvSpPr>
        <p:spPr>
          <a:xfrm>
            <a:off x="191590" y="635727"/>
            <a:ext cx="11800114" cy="6078582"/>
          </a:xfrm>
          <a:prstGeom prst="roundRect">
            <a:avLst>
              <a:gd name="adj" fmla="val 2176"/>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pop-up"/>
          <p:cNvSpPr/>
          <p:nvPr/>
        </p:nvSpPr>
        <p:spPr>
          <a:xfrm>
            <a:off x="6615206" y="3226526"/>
            <a:ext cx="5023798" cy="3020916"/>
          </a:xfrm>
          <a:prstGeom prst="roundRect">
            <a:avLst>
              <a:gd name="adj" fmla="val 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dirty="0">
                <a:solidFill>
                  <a:schemeClr val="tx1"/>
                </a:solidFill>
              </a:rPr>
              <a:t>Bei diesem Studientyp werden Teilnehmende zufällig einer behandelten Interventionsgruppe (Teilnehmende erhalten die </a:t>
            </a:r>
            <a:r>
              <a:rPr lang="de-DE" sz="1600" dirty="0" smtClean="0">
                <a:solidFill>
                  <a:schemeClr val="tx1"/>
                </a:solidFill>
              </a:rPr>
              <a:t>Früherkennungsuntersuchung</a:t>
            </a:r>
            <a:r>
              <a:rPr lang="de-DE" sz="1600" dirty="0">
                <a:solidFill>
                  <a:schemeClr val="tx1"/>
                </a:solidFill>
              </a:rPr>
              <a:t>) oder einer nicht behandelten Kontrollgruppe (Teilnehmende erhalten die Früherkennungsuntersuchung nicht) zugeordnet</a:t>
            </a:r>
            <a:r>
              <a:rPr lang="de-DE" sz="1600" dirty="0" smtClean="0">
                <a:solidFill>
                  <a:schemeClr val="tx1"/>
                </a:solidFill>
              </a:rPr>
              <a:t>.</a:t>
            </a:r>
          </a:p>
          <a:p>
            <a:endParaRPr lang="de-DE" sz="1600" dirty="0">
              <a:solidFill>
                <a:schemeClr val="tx1"/>
              </a:solidFill>
            </a:endParaRPr>
          </a:p>
          <a:p>
            <a:r>
              <a:rPr lang="de-DE" sz="1600" dirty="0" smtClean="0">
                <a:solidFill>
                  <a:schemeClr val="tx1"/>
                </a:solidFill>
              </a:rPr>
              <a:t>Es </a:t>
            </a:r>
            <a:r>
              <a:rPr lang="de-DE" sz="1600" dirty="0">
                <a:solidFill>
                  <a:schemeClr val="tx1"/>
                </a:solidFill>
              </a:rPr>
              <a:t>werden dadurch zwei Gruppen gebildet, die bis auf die </a:t>
            </a:r>
            <a:r>
              <a:rPr lang="de-DE" sz="1600" dirty="0" smtClean="0">
                <a:solidFill>
                  <a:schemeClr val="tx1"/>
                </a:solidFill>
              </a:rPr>
              <a:t>Behandlung (Früherkennungsuntersuchung</a:t>
            </a:r>
            <a:r>
              <a:rPr lang="de-DE" sz="1600" dirty="0">
                <a:solidFill>
                  <a:schemeClr val="tx1"/>
                </a:solidFill>
              </a:rPr>
              <a:t>) vergleichbar sind. </a:t>
            </a:r>
            <a:endParaRPr lang="de-DE" sz="1600" dirty="0" smtClean="0">
              <a:solidFill>
                <a:schemeClr val="tx1"/>
              </a:solidFill>
            </a:endParaRPr>
          </a:p>
          <a:p>
            <a:r>
              <a:rPr lang="de-DE" sz="1600" dirty="0" smtClean="0">
                <a:solidFill>
                  <a:schemeClr val="tx1"/>
                </a:solidFill>
              </a:rPr>
              <a:t>Diese </a:t>
            </a:r>
            <a:r>
              <a:rPr lang="de-DE" sz="1600" dirty="0">
                <a:solidFill>
                  <a:schemeClr val="tx1"/>
                </a:solidFill>
              </a:rPr>
              <a:t>Studien dienen dem </a:t>
            </a:r>
            <a:r>
              <a:rPr lang="de-DE" sz="1600" dirty="0" smtClean="0">
                <a:solidFill>
                  <a:schemeClr val="tx1"/>
                </a:solidFill>
              </a:rPr>
              <a:t>Wirksamkeitsnachweis.</a:t>
            </a:r>
            <a:endParaRPr lang="de-DE" sz="1600" dirty="0">
              <a:solidFill>
                <a:schemeClr val="tx1"/>
              </a:solidFill>
            </a:endParaRPr>
          </a:p>
        </p:txBody>
      </p:sp>
      <p:grpSp>
        <p:nvGrpSpPr>
          <p:cNvPr id="29" name="&quot;Fenster schließen&quot; Button"/>
          <p:cNvGrpSpPr/>
          <p:nvPr/>
        </p:nvGrpSpPr>
        <p:grpSpPr>
          <a:xfrm>
            <a:off x="11435169" y="3226525"/>
            <a:ext cx="203835" cy="206075"/>
            <a:chOff x="10553700" y="2892073"/>
            <a:chExt cx="203835" cy="206075"/>
          </a:xfrm>
        </p:grpSpPr>
        <p:sp>
          <p:nvSpPr>
            <p:cNvPr id="30" name="Rechteck 29"/>
            <p:cNvSpPr/>
            <p:nvPr/>
          </p:nvSpPr>
          <p:spPr>
            <a:xfrm>
              <a:off x="10553700" y="2892073"/>
              <a:ext cx="203835" cy="206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Multiplizieren 30"/>
            <p:cNvSpPr/>
            <p:nvPr/>
          </p:nvSpPr>
          <p:spPr>
            <a:xfrm>
              <a:off x="10557060" y="2896553"/>
              <a:ext cx="197115" cy="197115"/>
            </a:xfrm>
            <a:prstGeom prst="mathMultiply">
              <a:avLst>
                <a:gd name="adj1" fmla="val 98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Textfeld 19">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1" name="Gerade Verbindung mit Pfeil 20"/>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033766"/>
      </p:ext>
    </p:extLst>
  </p:cSld>
  <p:clrMapOvr>
    <a:masterClrMapping/>
  </p:clrMapOvr>
  <p:transition advClick="0">
    <p:fade/>
  </p:transition>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childTnLst>
              </p:cTn>
              <p:nextCondLst>
                <p:cond evt="onClick" delay="0">
                  <p:tgtEl>
                    <p:spTgt spid="26"/>
                  </p:tgtEl>
                </p:cond>
              </p:nextCondLst>
            </p:seq>
            <p:seq concurrent="1" nextAc="seek">
              <p:cTn id="14" restart="whenNotActive" fill="hold" evtFilter="cancelBubble" nodeType="interactiveSeq">
                <p:stCondLst>
                  <p:cond evt="onClick" delay="0">
                    <p:tgtEl>
                      <p:spTgt spid="29"/>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29"/>
                                        </p:tgtEl>
                                      </p:cBhvr>
                                    </p:animEffect>
                                    <p:set>
                                      <p:cBhvr>
                                        <p:cTn id="22" dur="1" fill="hold">
                                          <p:stCondLst>
                                            <p:cond delay="499"/>
                                          </p:stCondLst>
                                        </p:cTn>
                                        <p:tgtEl>
                                          <p:spTgt spid="29"/>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7" grpId="0" animBg="1"/>
      <p:bldP spid="27" grpId="1" animBg="1"/>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Absolute Risikoreduktion – 0,1% von was?</a:t>
            </a:r>
            <a:br>
              <a:rPr lang="de-DE" dirty="0"/>
            </a:br>
            <a:endParaRPr lang="de-DE" dirty="0"/>
          </a:p>
        </p:txBody>
      </p:sp>
      <p:sp>
        <p:nvSpPr>
          <p:cNvPr id="3" name="Inhaltsplatzhalter 2"/>
          <p:cNvSpPr>
            <a:spLocks noGrp="1"/>
          </p:cNvSpPr>
          <p:nvPr>
            <p:ph idx="1"/>
          </p:nvPr>
        </p:nvSpPr>
        <p:spPr>
          <a:xfrm>
            <a:off x="6528122" y="1607891"/>
            <a:ext cx="4922198" cy="3350189"/>
          </a:xfrm>
        </p:spPr>
        <p:txBody>
          <a:bodyPr/>
          <a:lstStyle/>
          <a:p>
            <a:pPr marL="0" indent="0">
              <a:buNone/>
            </a:pPr>
            <a:r>
              <a:rPr lang="de-DE" dirty="0"/>
              <a:t>Die 0,1% in unserem Beispiel stellt die absolute Risikoreduktion dar und bezieht sich auf die konkrete Anzahl von Personen, die einen Nutzen durch die Früherkennung haben.</a:t>
            </a:r>
          </a:p>
          <a:p>
            <a:pPr marL="0" indent="0">
              <a:buNone/>
            </a:pPr>
            <a:r>
              <a:rPr lang="de-DE" dirty="0" smtClean="0"/>
              <a:t>Die </a:t>
            </a:r>
            <a:r>
              <a:rPr lang="de-DE" dirty="0"/>
              <a:t>Anzahl der teilnehmenden Personen wird hierbei mit betrachtet.</a:t>
            </a:r>
          </a:p>
          <a:p>
            <a:pPr marL="0" indent="0">
              <a:buNone/>
            </a:pPr>
            <a:r>
              <a:rPr lang="de-DE" dirty="0" smtClean="0"/>
              <a:t>Durch </a:t>
            </a:r>
            <a:r>
              <a:rPr lang="de-DE" dirty="0"/>
              <a:t>die Früherkennung wird 1 von 1000 Personen (0,1%) gerettet.</a:t>
            </a:r>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4" name="Grafik 3"/>
          <p:cNvPicPr>
            <a:picLocks noChangeAspect="1"/>
          </p:cNvPicPr>
          <p:nvPr/>
        </p:nvPicPr>
        <p:blipFill>
          <a:blip r:embed="rId9"/>
          <a:stretch>
            <a:fillRect/>
          </a:stretch>
        </p:blipFill>
        <p:spPr>
          <a:xfrm>
            <a:off x="905161" y="1504846"/>
            <a:ext cx="2537142" cy="3459600"/>
          </a:xfrm>
          <a:prstGeom prst="rect">
            <a:avLst/>
          </a:prstGeom>
        </p:spPr>
      </p:pic>
      <p:pic>
        <p:nvPicPr>
          <p:cNvPr id="21" name="Picture 2" descr="https://www.leitlinie-gesundheitsinformation.de/RiskTool/images/pageA1/Gruppe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87833" y="1467972"/>
            <a:ext cx="2569066" cy="345961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uppieren 6"/>
          <p:cNvGrpSpPr/>
          <p:nvPr/>
        </p:nvGrpSpPr>
        <p:grpSpPr>
          <a:xfrm>
            <a:off x="432389" y="5436168"/>
            <a:ext cx="9977120" cy="792884"/>
            <a:chOff x="432389" y="5436168"/>
            <a:chExt cx="9977120" cy="792884"/>
          </a:xfrm>
        </p:grpSpPr>
        <p:sp>
          <p:nvSpPr>
            <p:cNvPr id="5" name="Abgerundetes Rechteck 4"/>
            <p:cNvSpPr/>
            <p:nvPr/>
          </p:nvSpPr>
          <p:spPr>
            <a:xfrm>
              <a:off x="432389" y="5481604"/>
              <a:ext cx="9977120" cy="702012"/>
            </a:xfrm>
            <a:prstGeom prst="roundRect">
              <a:avLst/>
            </a:prstGeom>
            <a:solidFill>
              <a:srgbClr val="F9E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6148" name="Picture 4" desc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5127" y="5436168"/>
              <a:ext cx="9891644" cy="792884"/>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Textfeld 19">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2" name="Gerade Verbindung mit Pfeil 21"/>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5969573"/>
      </p:ext>
    </p:extLst>
  </p:cSld>
  <p:clrMapOvr>
    <a:masterClrMapping/>
  </p:clrMapOvr>
  <p:transition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Relative Risikoreduktion – 25% von was?</a:t>
            </a:r>
            <a:br>
              <a:rPr lang="de-DE" dirty="0"/>
            </a:br>
            <a:r>
              <a:rPr lang="de-DE" dirty="0"/>
              <a:t/>
            </a:r>
            <a:br>
              <a:rPr lang="de-DE" dirty="0"/>
            </a:br>
            <a:endParaRPr lang="de-DE" dirty="0"/>
          </a:p>
        </p:txBody>
      </p:sp>
      <p:sp>
        <p:nvSpPr>
          <p:cNvPr id="3" name="Inhaltsplatzhalter 2"/>
          <p:cNvSpPr>
            <a:spLocks noGrp="1"/>
          </p:cNvSpPr>
          <p:nvPr>
            <p:ph idx="1"/>
          </p:nvPr>
        </p:nvSpPr>
        <p:spPr>
          <a:xfrm>
            <a:off x="6528122" y="1325880"/>
            <a:ext cx="4922198" cy="3936999"/>
          </a:xfrm>
        </p:spPr>
        <p:txBody>
          <a:bodyPr/>
          <a:lstStyle/>
          <a:p>
            <a:pPr marL="0" indent="0">
              <a:buNone/>
            </a:pPr>
            <a:r>
              <a:rPr lang="de-DE" dirty="0"/>
              <a:t>Die 25% in unserem Beispiel stellt die relative Risikoreduktion dar und bezieht sich auf die Anzahl der Todesfälle durch Krebs.</a:t>
            </a:r>
          </a:p>
          <a:p>
            <a:pPr marL="0" indent="0">
              <a:buNone/>
            </a:pPr>
            <a:r>
              <a:rPr lang="de-DE" dirty="0" smtClean="0"/>
              <a:t>Die </a:t>
            </a:r>
            <a:r>
              <a:rPr lang="de-DE" dirty="0"/>
              <a:t>eine Person, die durch die Früherkennung weniger verstirbt, wird im Verhältnis zu den vier Todesfällen ohne Früherkennung betrachtet.</a:t>
            </a:r>
          </a:p>
          <a:p>
            <a:pPr marL="0" indent="0">
              <a:buNone/>
            </a:pPr>
            <a:r>
              <a:rPr lang="de-DE" dirty="0" smtClean="0"/>
              <a:t>Mit </a:t>
            </a:r>
            <a:r>
              <a:rPr lang="de-DE" dirty="0"/>
              <a:t>der Früherkennung werden 1 von 4 (25%) Todesfälle verhindert.</a:t>
            </a:r>
          </a:p>
        </p:txBody>
      </p:sp>
      <p:sp>
        <p:nvSpPr>
          <p:cNvPr id="12" name="Abgerundetes Rechteck 11">
            <a:hlinkClick r:id="rId2" action="ppaction://hlinksldjump"/>
          </p:cNvPr>
          <p:cNvSpPr/>
          <p:nvPr/>
        </p:nvSpPr>
        <p:spPr>
          <a:xfrm>
            <a:off x="10970341" y="6020472"/>
            <a:ext cx="816984" cy="417158"/>
          </a:xfrm>
          <a:prstGeom prst="roundRect">
            <a:avLst/>
          </a:prstGeom>
          <a:solidFill>
            <a:srgbClr val="599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Weiter</a:t>
            </a:r>
            <a:endParaRPr lang="de-DE" sz="1600" dirty="0">
              <a:solidFill>
                <a:schemeClr val="tx1"/>
              </a:solidFill>
            </a:endParaRP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rId7" action="ppaction://hlinksldjump"/>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8"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4" name="Grafik 3"/>
          <p:cNvPicPr>
            <a:picLocks noChangeAspect="1"/>
          </p:cNvPicPr>
          <p:nvPr/>
        </p:nvPicPr>
        <p:blipFill>
          <a:blip r:embed="rId9"/>
          <a:stretch>
            <a:fillRect/>
          </a:stretch>
        </p:blipFill>
        <p:spPr>
          <a:xfrm>
            <a:off x="905161" y="1504846"/>
            <a:ext cx="2537142" cy="3459600"/>
          </a:xfrm>
          <a:prstGeom prst="rect">
            <a:avLst/>
          </a:prstGeom>
        </p:spPr>
      </p:pic>
      <p:pic>
        <p:nvPicPr>
          <p:cNvPr id="21" name="Picture 2" descr="https://www.leitlinie-gesundheitsinformation.de/RiskTool/images/pageA1/Gruppe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87833" y="1467972"/>
            <a:ext cx="2569066" cy="345961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uppieren 5"/>
          <p:cNvGrpSpPr/>
          <p:nvPr/>
        </p:nvGrpSpPr>
        <p:grpSpPr>
          <a:xfrm>
            <a:off x="838200" y="5374490"/>
            <a:ext cx="6514660" cy="1063139"/>
            <a:chOff x="838200" y="5374490"/>
            <a:chExt cx="6514660" cy="1063139"/>
          </a:xfrm>
        </p:grpSpPr>
        <p:sp>
          <p:nvSpPr>
            <p:cNvPr id="5" name="Abgerundetes Rechteck 4"/>
            <p:cNvSpPr/>
            <p:nvPr/>
          </p:nvSpPr>
          <p:spPr>
            <a:xfrm>
              <a:off x="838200" y="5374490"/>
              <a:ext cx="6514660" cy="1063139"/>
            </a:xfrm>
            <a:prstGeom prst="roundRect">
              <a:avLst/>
            </a:prstGeom>
            <a:solidFill>
              <a:srgbClr val="F9E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170" name="Picture 2" desc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22865" y="5426250"/>
              <a:ext cx="6145331" cy="959618"/>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Textfeld 19">
            <a:hlinkClick r:id="" action="ppaction://hlinkshowjump?jump=previousslide"/>
          </p:cNvPr>
          <p:cNvSpPr txBox="1"/>
          <p:nvPr/>
        </p:nvSpPr>
        <p:spPr>
          <a:xfrm>
            <a:off x="11354344" y="683825"/>
            <a:ext cx="603341" cy="276999"/>
          </a:xfrm>
          <a:prstGeom prst="rect">
            <a:avLst/>
          </a:prstGeom>
          <a:solidFill>
            <a:schemeClr val="bg1"/>
          </a:solidFill>
        </p:spPr>
        <p:txBody>
          <a:bodyPr wrap="square" rtlCol="0">
            <a:spAutoFit/>
          </a:bodyPr>
          <a:lstStyle/>
          <a:p>
            <a:r>
              <a:rPr lang="de-DE" sz="1200" dirty="0" smtClean="0">
                <a:solidFill>
                  <a:schemeClr val="bg1">
                    <a:lumMod val="50000"/>
                  </a:schemeClr>
                </a:solidFill>
              </a:rPr>
              <a:t>Zurück</a:t>
            </a:r>
            <a:endParaRPr lang="de-DE" sz="1200" dirty="0">
              <a:solidFill>
                <a:schemeClr val="bg1">
                  <a:lumMod val="50000"/>
                </a:schemeClr>
              </a:solidFill>
            </a:endParaRPr>
          </a:p>
        </p:txBody>
      </p:sp>
      <p:cxnSp>
        <p:nvCxnSpPr>
          <p:cNvPr id="22" name="Gerade Verbindung mit Pfeil 21"/>
          <p:cNvCxnSpPr/>
          <p:nvPr/>
        </p:nvCxnSpPr>
        <p:spPr>
          <a:xfrm flipH="1">
            <a:off x="11307265" y="918223"/>
            <a:ext cx="632460" cy="69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023889"/>
      </p:ext>
    </p:extLst>
  </p:cSld>
  <p:clrMapOvr>
    <a:masterClrMapping/>
  </p:clrMapOvr>
  <p:transition advClick="0">
    <p:fade/>
  </p:transition>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3484</Words>
  <Application>Microsoft Office PowerPoint</Application>
  <PresentationFormat>Breitbild</PresentationFormat>
  <Paragraphs>514</Paragraphs>
  <Slides>29</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Arial</vt:lpstr>
      <vt:lpstr>Calibri</vt:lpstr>
      <vt:lpstr>Calibri Light</vt:lpstr>
      <vt:lpstr>Times New Roman</vt:lpstr>
      <vt:lpstr>Office</vt:lpstr>
      <vt:lpstr>Die Macht der Zahlen Wie Prozentangaben Entscheidungen beeinflussen können </vt:lpstr>
      <vt:lpstr>Was sagen Prozentangaben tatsächlich aus?</vt:lpstr>
      <vt:lpstr>Was sagen Prozentangaben tatsächlich aus?</vt:lpstr>
      <vt:lpstr>Was sagen Prozentangaben tatsächlich aus?</vt:lpstr>
      <vt:lpstr>Prozentangaben in Gesundheitsinformationen</vt:lpstr>
      <vt:lpstr>Prozentangaben in Gesundheitsinformationen</vt:lpstr>
      <vt:lpstr>Eine Studie – Ursprung der Ergebnisse </vt:lpstr>
      <vt:lpstr>Absolute Risikoreduktion – 0,1% von was? </vt:lpstr>
      <vt:lpstr>Relative Risikoreduktion – 25% von was?  </vt:lpstr>
      <vt:lpstr>Das ist zu beachten  </vt:lpstr>
      <vt:lpstr>Testen Sie Ihr Wissen </vt:lpstr>
      <vt:lpstr>Testen Sie Ihr Wissen </vt:lpstr>
      <vt:lpstr>Der Einfluss des Basisrisikos </vt:lpstr>
      <vt:lpstr>Personen mit hohem Basisrisiko </vt:lpstr>
      <vt:lpstr>Personen mit hohem Basisrisiko </vt:lpstr>
      <vt:lpstr>Personen mit hohem Basisrisiko </vt:lpstr>
      <vt:lpstr>Personen mit niedrigem Basisrisiko </vt:lpstr>
      <vt:lpstr>Personen mit niedrigem Basisrisiko </vt:lpstr>
      <vt:lpstr>Personen mit niedrigem Basisrisiko </vt:lpstr>
      <vt:lpstr>Fazit </vt:lpstr>
      <vt:lpstr>Übungen</vt:lpstr>
      <vt:lpstr>Aufgabe 1</vt:lpstr>
      <vt:lpstr>Aufgabe 1</vt:lpstr>
      <vt:lpstr>Aufgabe 2</vt:lpstr>
      <vt:lpstr>Aufgabe 2</vt:lpstr>
      <vt:lpstr>Aufgabe 3</vt:lpstr>
      <vt:lpstr>Aufgabe 3</vt:lpstr>
      <vt:lpstr>Herzlichen Glückwunsch zum Abschluss dieser Lerneinheit! </vt:lpstr>
      <vt:lpstr>Quellen</vt:lpstr>
    </vt:vector>
  </TitlesOfParts>
  <Company>Universitätsklinikum Halle (Saale)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Zacher, Sandro</dc:creator>
  <cp:lastModifiedBy>Zacher, Sandro</cp:lastModifiedBy>
  <cp:revision>76</cp:revision>
  <dcterms:created xsi:type="dcterms:W3CDTF">2024-11-03T10:21:34Z</dcterms:created>
  <dcterms:modified xsi:type="dcterms:W3CDTF">2025-02-13T20:34:39Z</dcterms:modified>
</cp:coreProperties>
</file>